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935" r:id="rId3"/>
    <p:sldId id="1027" r:id="rId4"/>
    <p:sldId id="1120" r:id="rId5"/>
    <p:sldId id="1114" r:id="rId6"/>
    <p:sldId id="1115" r:id="rId7"/>
    <p:sldId id="1117" r:id="rId8"/>
    <p:sldId id="1125" r:id="rId9"/>
    <p:sldId id="1126" r:id="rId10"/>
    <p:sldId id="1127" r:id="rId11"/>
    <p:sldId id="1118" r:id="rId12"/>
    <p:sldId id="1128" r:id="rId13"/>
    <p:sldId id="1129" r:id="rId14"/>
    <p:sldId id="1130" r:id="rId15"/>
    <p:sldId id="1131" r:id="rId16"/>
    <p:sldId id="1132" r:id="rId17"/>
    <p:sldId id="1133" r:id="rId18"/>
    <p:sldId id="1134" r:id="rId19"/>
    <p:sldId id="1135" r:id="rId20"/>
    <p:sldId id="1136" r:id="rId21"/>
    <p:sldId id="1137" r:id="rId22"/>
    <p:sldId id="1138" r:id="rId23"/>
    <p:sldId id="1139" r:id="rId24"/>
    <p:sldId id="1140" r:id="rId25"/>
    <p:sldId id="1141" r:id="rId26"/>
    <p:sldId id="1142" r:id="rId27"/>
    <p:sldId id="1143" r:id="rId28"/>
    <p:sldId id="1144" r:id="rId29"/>
    <p:sldId id="1145" r:id="rId30"/>
    <p:sldId id="1146" r:id="rId31"/>
    <p:sldId id="1147" r:id="rId32"/>
    <p:sldId id="1148" r:id="rId33"/>
    <p:sldId id="1149" r:id="rId34"/>
    <p:sldId id="1150" r:id="rId35"/>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p:cViewPr varScale="1">
        <p:scale>
          <a:sx n="106" d="100"/>
          <a:sy n="106" d="100"/>
        </p:scale>
        <p:origin x="1800" y="168"/>
      </p:cViewPr>
      <p:guideLst>
        <p:guide orient="horz" pos="2160"/>
        <p:guide pos="2880"/>
      </p:guideLst>
    </p:cSldViewPr>
  </p:slideViewPr>
  <p:outlineViewPr>
    <p:cViewPr>
      <p:scale>
        <a:sx n="33" d="100"/>
        <a:sy n="33" d="100"/>
      </p:scale>
      <p:origin x="0" y="-1422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651D09-B048-4B4C-B60E-7C6E2F77974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50B9079E-8CA2-4341-80E6-9BAE7D6BE267}"/>
              </a:ext>
            </a:extLst>
          </p:cNvPr>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D8EBA19-FE61-7448-9F5D-80EB5B0EE6D5}" type="datetimeFigureOut">
              <a:rPr lang="en-US" altLang="en-US"/>
              <a:pPr>
                <a:defRPr/>
              </a:pPr>
              <a:t>4/24/20</a:t>
            </a:fld>
            <a:endParaRPr lang="en-US" altLang="en-US"/>
          </a:p>
        </p:txBody>
      </p:sp>
      <p:sp>
        <p:nvSpPr>
          <p:cNvPr id="4" name="Slide Image Placeholder 3">
            <a:extLst>
              <a:ext uri="{FF2B5EF4-FFF2-40B4-BE49-F238E27FC236}">
                <a16:creationId xmlns:a16="http://schemas.microsoft.com/office/drawing/2014/main" id="{3D8704AD-08D3-A348-99AF-4CB749651966}"/>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9FD3E95-D11A-034C-8A9C-CAA266242333}"/>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E42C5B3-3401-F648-AB5F-07A2C6DF3D46}"/>
              </a:ext>
            </a:extLst>
          </p:cNvPr>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0CB604E-EC08-5046-9A78-13C2D1B5A155}"/>
              </a:ext>
            </a:extLst>
          </p:cNvPr>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AAEEBED-D4C0-5941-9E47-D41FCBD2C2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73FB3B1A-2E93-0B47-9779-777C2B118D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5701F37A-D96D-7341-B67E-2F08C14E08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5363" name="Slide Number Placeholder 3">
            <a:extLst>
              <a:ext uri="{FF2B5EF4-FFF2-40B4-BE49-F238E27FC236}">
                <a16:creationId xmlns:a16="http://schemas.microsoft.com/office/drawing/2014/main" id="{29DA4062-39B1-C74A-B77A-4E353878AB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E0051A1-DE67-1845-AC3D-C6300DDB2AB9}"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60C5A11-FC23-A04B-89F8-B2C201719ECC}"/>
              </a:ext>
            </a:extLst>
          </p:cNvPr>
          <p:cNvSpPr>
            <a:spLocks noGrp="1"/>
          </p:cNvSpPr>
          <p:nvPr>
            <p:ph type="dt" sz="half" idx="10"/>
          </p:nvPr>
        </p:nvSpPr>
        <p:spPr/>
        <p:txBody>
          <a:bodyPr/>
          <a:lstStyle>
            <a:lvl1pPr>
              <a:defRPr/>
            </a:lvl1pPr>
          </a:lstStyle>
          <a:p>
            <a:pPr>
              <a:defRPr/>
            </a:pPr>
            <a:fld id="{3C88AE03-A390-FF4C-92F5-4956CA62C2E4}" type="datetimeFigureOut">
              <a:rPr lang="en-US" altLang="en-US"/>
              <a:pPr>
                <a:defRPr/>
              </a:pPr>
              <a:t>4/24/20</a:t>
            </a:fld>
            <a:endParaRPr lang="en-US" altLang="en-US"/>
          </a:p>
        </p:txBody>
      </p:sp>
      <p:sp>
        <p:nvSpPr>
          <p:cNvPr id="5" name="Footer Placeholder 4">
            <a:extLst>
              <a:ext uri="{FF2B5EF4-FFF2-40B4-BE49-F238E27FC236}">
                <a16:creationId xmlns:a16="http://schemas.microsoft.com/office/drawing/2014/main" id="{2B807664-B085-644E-8BB1-A7DF8B50CB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71F889-F5B2-D74B-95E2-B1787EC0C294}"/>
              </a:ext>
            </a:extLst>
          </p:cNvPr>
          <p:cNvSpPr>
            <a:spLocks noGrp="1"/>
          </p:cNvSpPr>
          <p:nvPr>
            <p:ph type="sldNum" sz="quarter" idx="12"/>
          </p:nvPr>
        </p:nvSpPr>
        <p:spPr/>
        <p:txBody>
          <a:bodyPr/>
          <a:lstStyle>
            <a:lvl1pPr>
              <a:defRPr/>
            </a:lvl1pPr>
          </a:lstStyle>
          <a:p>
            <a:pPr>
              <a:defRPr/>
            </a:pPr>
            <a:fld id="{6E0F37E7-33D0-4C4E-B75E-3AD6FD04DF6C}" type="slidenum">
              <a:rPr lang="en-US" altLang="en-US"/>
              <a:pPr>
                <a:defRPr/>
              </a:pPr>
              <a:t>‹#›</a:t>
            </a:fld>
            <a:endParaRPr lang="en-US" altLang="en-US"/>
          </a:p>
        </p:txBody>
      </p:sp>
    </p:spTree>
    <p:extLst>
      <p:ext uri="{BB962C8B-B14F-4D97-AF65-F5344CB8AC3E}">
        <p14:creationId xmlns:p14="http://schemas.microsoft.com/office/powerpoint/2010/main" val="202050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639DA-006F-8842-A0BB-21B5815EBA14}"/>
              </a:ext>
            </a:extLst>
          </p:cNvPr>
          <p:cNvSpPr>
            <a:spLocks noGrp="1"/>
          </p:cNvSpPr>
          <p:nvPr>
            <p:ph type="dt" sz="half" idx="10"/>
          </p:nvPr>
        </p:nvSpPr>
        <p:spPr/>
        <p:txBody>
          <a:bodyPr/>
          <a:lstStyle>
            <a:lvl1pPr>
              <a:defRPr/>
            </a:lvl1pPr>
          </a:lstStyle>
          <a:p>
            <a:pPr>
              <a:defRPr/>
            </a:pPr>
            <a:fld id="{ABC7539D-06E6-7748-9BA4-D22567E02F06}" type="datetimeFigureOut">
              <a:rPr lang="en-US" altLang="en-US"/>
              <a:pPr>
                <a:defRPr/>
              </a:pPr>
              <a:t>4/24/20</a:t>
            </a:fld>
            <a:endParaRPr lang="en-US" altLang="en-US"/>
          </a:p>
        </p:txBody>
      </p:sp>
      <p:sp>
        <p:nvSpPr>
          <p:cNvPr id="5" name="Footer Placeholder 4">
            <a:extLst>
              <a:ext uri="{FF2B5EF4-FFF2-40B4-BE49-F238E27FC236}">
                <a16:creationId xmlns:a16="http://schemas.microsoft.com/office/drawing/2014/main" id="{8A72349C-52E1-BE40-B359-313D3A9905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041172-E479-0843-B803-587F7C945B90}"/>
              </a:ext>
            </a:extLst>
          </p:cNvPr>
          <p:cNvSpPr>
            <a:spLocks noGrp="1"/>
          </p:cNvSpPr>
          <p:nvPr>
            <p:ph type="sldNum" sz="quarter" idx="12"/>
          </p:nvPr>
        </p:nvSpPr>
        <p:spPr/>
        <p:txBody>
          <a:bodyPr/>
          <a:lstStyle>
            <a:lvl1pPr>
              <a:defRPr/>
            </a:lvl1pPr>
          </a:lstStyle>
          <a:p>
            <a:pPr>
              <a:defRPr/>
            </a:pPr>
            <a:fld id="{08B5F56E-F111-8244-8DC6-814EB4A213EA}" type="slidenum">
              <a:rPr lang="en-US" altLang="en-US"/>
              <a:pPr>
                <a:defRPr/>
              </a:pPr>
              <a:t>‹#›</a:t>
            </a:fld>
            <a:endParaRPr lang="en-US" altLang="en-US"/>
          </a:p>
        </p:txBody>
      </p:sp>
    </p:spTree>
    <p:extLst>
      <p:ext uri="{BB962C8B-B14F-4D97-AF65-F5344CB8AC3E}">
        <p14:creationId xmlns:p14="http://schemas.microsoft.com/office/powerpoint/2010/main" val="336654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6B255-0CC7-8147-BAEB-C09CB3D3E68B}"/>
              </a:ext>
            </a:extLst>
          </p:cNvPr>
          <p:cNvSpPr>
            <a:spLocks noGrp="1"/>
          </p:cNvSpPr>
          <p:nvPr>
            <p:ph type="dt" sz="half" idx="10"/>
          </p:nvPr>
        </p:nvSpPr>
        <p:spPr/>
        <p:txBody>
          <a:bodyPr/>
          <a:lstStyle>
            <a:lvl1pPr>
              <a:defRPr/>
            </a:lvl1pPr>
          </a:lstStyle>
          <a:p>
            <a:pPr>
              <a:defRPr/>
            </a:pPr>
            <a:fld id="{DB002B6C-B476-9B40-897B-845FF8AA2FE3}" type="datetimeFigureOut">
              <a:rPr lang="en-US" altLang="en-US"/>
              <a:pPr>
                <a:defRPr/>
              </a:pPr>
              <a:t>4/24/20</a:t>
            </a:fld>
            <a:endParaRPr lang="en-US" altLang="en-US"/>
          </a:p>
        </p:txBody>
      </p:sp>
      <p:sp>
        <p:nvSpPr>
          <p:cNvPr id="5" name="Footer Placeholder 4">
            <a:extLst>
              <a:ext uri="{FF2B5EF4-FFF2-40B4-BE49-F238E27FC236}">
                <a16:creationId xmlns:a16="http://schemas.microsoft.com/office/drawing/2014/main" id="{F6DEF28B-9195-024D-B07E-5FE20111F1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24E9EC-AD2E-844E-A34D-B3E762A75E49}"/>
              </a:ext>
            </a:extLst>
          </p:cNvPr>
          <p:cNvSpPr>
            <a:spLocks noGrp="1"/>
          </p:cNvSpPr>
          <p:nvPr>
            <p:ph type="sldNum" sz="quarter" idx="12"/>
          </p:nvPr>
        </p:nvSpPr>
        <p:spPr/>
        <p:txBody>
          <a:bodyPr/>
          <a:lstStyle>
            <a:lvl1pPr>
              <a:defRPr/>
            </a:lvl1pPr>
          </a:lstStyle>
          <a:p>
            <a:pPr>
              <a:defRPr/>
            </a:pPr>
            <a:fld id="{D2854D29-AE09-5C40-88DA-D06B3A6466F2}" type="slidenum">
              <a:rPr lang="en-US" altLang="en-US"/>
              <a:pPr>
                <a:defRPr/>
              </a:pPr>
              <a:t>‹#›</a:t>
            </a:fld>
            <a:endParaRPr lang="en-US" altLang="en-US"/>
          </a:p>
        </p:txBody>
      </p:sp>
    </p:spTree>
    <p:extLst>
      <p:ext uri="{BB962C8B-B14F-4D97-AF65-F5344CB8AC3E}">
        <p14:creationId xmlns:p14="http://schemas.microsoft.com/office/powerpoint/2010/main" val="380744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DF199-7BCD-A84F-AD13-D2165968C8DB}"/>
              </a:ext>
            </a:extLst>
          </p:cNvPr>
          <p:cNvSpPr>
            <a:spLocks noGrp="1"/>
          </p:cNvSpPr>
          <p:nvPr>
            <p:ph type="dt" sz="half" idx="10"/>
          </p:nvPr>
        </p:nvSpPr>
        <p:spPr/>
        <p:txBody>
          <a:bodyPr/>
          <a:lstStyle>
            <a:lvl1pPr>
              <a:defRPr/>
            </a:lvl1pPr>
          </a:lstStyle>
          <a:p>
            <a:pPr>
              <a:defRPr/>
            </a:pPr>
            <a:fld id="{DD0683B9-7E06-EB44-8ABC-0009BD58B4AF}" type="datetimeFigureOut">
              <a:rPr lang="en-US" altLang="en-US"/>
              <a:pPr>
                <a:defRPr/>
              </a:pPr>
              <a:t>4/24/20</a:t>
            </a:fld>
            <a:endParaRPr lang="en-US" altLang="en-US"/>
          </a:p>
        </p:txBody>
      </p:sp>
      <p:sp>
        <p:nvSpPr>
          <p:cNvPr id="5" name="Footer Placeholder 4">
            <a:extLst>
              <a:ext uri="{FF2B5EF4-FFF2-40B4-BE49-F238E27FC236}">
                <a16:creationId xmlns:a16="http://schemas.microsoft.com/office/drawing/2014/main" id="{AB7AFA6F-9F17-9044-BBE8-7AA813137B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099EA7-F5D2-174D-B4B5-E6FEB94BB1BE}"/>
              </a:ext>
            </a:extLst>
          </p:cNvPr>
          <p:cNvSpPr>
            <a:spLocks noGrp="1"/>
          </p:cNvSpPr>
          <p:nvPr>
            <p:ph type="sldNum" sz="quarter" idx="12"/>
          </p:nvPr>
        </p:nvSpPr>
        <p:spPr/>
        <p:txBody>
          <a:bodyPr/>
          <a:lstStyle>
            <a:lvl1pPr>
              <a:defRPr/>
            </a:lvl1pPr>
          </a:lstStyle>
          <a:p>
            <a:pPr>
              <a:defRPr/>
            </a:pPr>
            <a:fld id="{4174A871-0CF1-5745-80C5-3941533FDD63}" type="slidenum">
              <a:rPr lang="en-US" altLang="en-US"/>
              <a:pPr>
                <a:defRPr/>
              </a:pPr>
              <a:t>‹#›</a:t>
            </a:fld>
            <a:endParaRPr lang="en-US" altLang="en-US"/>
          </a:p>
        </p:txBody>
      </p:sp>
    </p:spTree>
    <p:extLst>
      <p:ext uri="{BB962C8B-B14F-4D97-AF65-F5344CB8AC3E}">
        <p14:creationId xmlns:p14="http://schemas.microsoft.com/office/powerpoint/2010/main" val="137363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5D089-8104-7B43-A3BB-DFAF243C2863}"/>
              </a:ext>
            </a:extLst>
          </p:cNvPr>
          <p:cNvSpPr>
            <a:spLocks noGrp="1"/>
          </p:cNvSpPr>
          <p:nvPr>
            <p:ph type="dt" sz="half" idx="10"/>
          </p:nvPr>
        </p:nvSpPr>
        <p:spPr/>
        <p:txBody>
          <a:bodyPr/>
          <a:lstStyle>
            <a:lvl1pPr>
              <a:defRPr/>
            </a:lvl1pPr>
          </a:lstStyle>
          <a:p>
            <a:pPr>
              <a:defRPr/>
            </a:pPr>
            <a:fld id="{1C2E46F8-C5BF-724E-A54D-AB27584BAF2F}" type="datetimeFigureOut">
              <a:rPr lang="en-US" altLang="en-US"/>
              <a:pPr>
                <a:defRPr/>
              </a:pPr>
              <a:t>4/24/20</a:t>
            </a:fld>
            <a:endParaRPr lang="en-US" altLang="en-US"/>
          </a:p>
        </p:txBody>
      </p:sp>
      <p:sp>
        <p:nvSpPr>
          <p:cNvPr id="5" name="Footer Placeholder 4">
            <a:extLst>
              <a:ext uri="{FF2B5EF4-FFF2-40B4-BE49-F238E27FC236}">
                <a16:creationId xmlns:a16="http://schemas.microsoft.com/office/drawing/2014/main" id="{47B08B93-BD6A-9441-B5BA-A1A905B234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B8CEC2-1380-7249-BFF0-85B075D4EDC9}"/>
              </a:ext>
            </a:extLst>
          </p:cNvPr>
          <p:cNvSpPr>
            <a:spLocks noGrp="1"/>
          </p:cNvSpPr>
          <p:nvPr>
            <p:ph type="sldNum" sz="quarter" idx="12"/>
          </p:nvPr>
        </p:nvSpPr>
        <p:spPr/>
        <p:txBody>
          <a:bodyPr/>
          <a:lstStyle>
            <a:lvl1pPr>
              <a:defRPr/>
            </a:lvl1pPr>
          </a:lstStyle>
          <a:p>
            <a:pPr>
              <a:defRPr/>
            </a:pPr>
            <a:fld id="{BA794AD9-D9F2-3D45-BB6F-4DD5C114B4D3}" type="slidenum">
              <a:rPr lang="en-US" altLang="en-US"/>
              <a:pPr>
                <a:defRPr/>
              </a:pPr>
              <a:t>‹#›</a:t>
            </a:fld>
            <a:endParaRPr lang="en-US" altLang="en-US"/>
          </a:p>
        </p:txBody>
      </p:sp>
    </p:spTree>
    <p:extLst>
      <p:ext uri="{BB962C8B-B14F-4D97-AF65-F5344CB8AC3E}">
        <p14:creationId xmlns:p14="http://schemas.microsoft.com/office/powerpoint/2010/main" val="274636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FC820B2-98C1-484A-BCA8-1F9B96C2597F}"/>
              </a:ext>
            </a:extLst>
          </p:cNvPr>
          <p:cNvSpPr>
            <a:spLocks noGrp="1"/>
          </p:cNvSpPr>
          <p:nvPr>
            <p:ph type="dt" sz="half" idx="10"/>
          </p:nvPr>
        </p:nvSpPr>
        <p:spPr/>
        <p:txBody>
          <a:bodyPr/>
          <a:lstStyle>
            <a:lvl1pPr>
              <a:defRPr/>
            </a:lvl1pPr>
          </a:lstStyle>
          <a:p>
            <a:pPr>
              <a:defRPr/>
            </a:pPr>
            <a:fld id="{4C576043-8BF4-8049-8FE6-AFC591F10103}" type="datetimeFigureOut">
              <a:rPr lang="en-US" altLang="en-US"/>
              <a:pPr>
                <a:defRPr/>
              </a:pPr>
              <a:t>4/24/20</a:t>
            </a:fld>
            <a:endParaRPr lang="en-US" altLang="en-US"/>
          </a:p>
        </p:txBody>
      </p:sp>
      <p:sp>
        <p:nvSpPr>
          <p:cNvPr id="6" name="Footer Placeholder 4">
            <a:extLst>
              <a:ext uri="{FF2B5EF4-FFF2-40B4-BE49-F238E27FC236}">
                <a16:creationId xmlns:a16="http://schemas.microsoft.com/office/drawing/2014/main" id="{0A50523E-3E26-2E4E-9720-B2A7AA79BA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4253D0-09E9-FC41-B415-7848E8FBBAEF}"/>
              </a:ext>
            </a:extLst>
          </p:cNvPr>
          <p:cNvSpPr>
            <a:spLocks noGrp="1"/>
          </p:cNvSpPr>
          <p:nvPr>
            <p:ph type="sldNum" sz="quarter" idx="12"/>
          </p:nvPr>
        </p:nvSpPr>
        <p:spPr/>
        <p:txBody>
          <a:bodyPr/>
          <a:lstStyle>
            <a:lvl1pPr>
              <a:defRPr/>
            </a:lvl1pPr>
          </a:lstStyle>
          <a:p>
            <a:pPr>
              <a:defRPr/>
            </a:pPr>
            <a:fld id="{8F03BBE2-F47F-D74E-A2A4-1F6890250382}" type="slidenum">
              <a:rPr lang="en-US" altLang="en-US"/>
              <a:pPr>
                <a:defRPr/>
              </a:pPr>
              <a:t>‹#›</a:t>
            </a:fld>
            <a:endParaRPr lang="en-US" altLang="en-US"/>
          </a:p>
        </p:txBody>
      </p:sp>
    </p:spTree>
    <p:extLst>
      <p:ext uri="{BB962C8B-B14F-4D97-AF65-F5344CB8AC3E}">
        <p14:creationId xmlns:p14="http://schemas.microsoft.com/office/powerpoint/2010/main" val="180801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977D358-9604-3949-8638-935D708376D5}"/>
              </a:ext>
            </a:extLst>
          </p:cNvPr>
          <p:cNvSpPr>
            <a:spLocks noGrp="1"/>
          </p:cNvSpPr>
          <p:nvPr>
            <p:ph type="dt" sz="half" idx="10"/>
          </p:nvPr>
        </p:nvSpPr>
        <p:spPr/>
        <p:txBody>
          <a:bodyPr/>
          <a:lstStyle>
            <a:lvl1pPr>
              <a:defRPr/>
            </a:lvl1pPr>
          </a:lstStyle>
          <a:p>
            <a:pPr>
              <a:defRPr/>
            </a:pPr>
            <a:fld id="{9294D5F6-028F-E54C-ACAE-6AA97CCFC375}" type="datetimeFigureOut">
              <a:rPr lang="en-US" altLang="en-US"/>
              <a:pPr>
                <a:defRPr/>
              </a:pPr>
              <a:t>4/24/20</a:t>
            </a:fld>
            <a:endParaRPr lang="en-US" altLang="en-US"/>
          </a:p>
        </p:txBody>
      </p:sp>
      <p:sp>
        <p:nvSpPr>
          <p:cNvPr id="8" name="Footer Placeholder 4">
            <a:extLst>
              <a:ext uri="{FF2B5EF4-FFF2-40B4-BE49-F238E27FC236}">
                <a16:creationId xmlns:a16="http://schemas.microsoft.com/office/drawing/2014/main" id="{35DF6578-B2C4-A941-B7F2-2D8ABE9BA73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BC0D453-F79D-C147-9256-E1A48D19BF28}"/>
              </a:ext>
            </a:extLst>
          </p:cNvPr>
          <p:cNvSpPr>
            <a:spLocks noGrp="1"/>
          </p:cNvSpPr>
          <p:nvPr>
            <p:ph type="sldNum" sz="quarter" idx="12"/>
          </p:nvPr>
        </p:nvSpPr>
        <p:spPr/>
        <p:txBody>
          <a:bodyPr/>
          <a:lstStyle>
            <a:lvl1pPr>
              <a:defRPr/>
            </a:lvl1pPr>
          </a:lstStyle>
          <a:p>
            <a:pPr>
              <a:defRPr/>
            </a:pPr>
            <a:fld id="{0756D9F1-99CC-C941-92AD-B4D3E4FA237E}" type="slidenum">
              <a:rPr lang="en-US" altLang="en-US"/>
              <a:pPr>
                <a:defRPr/>
              </a:pPr>
              <a:t>‹#›</a:t>
            </a:fld>
            <a:endParaRPr lang="en-US" altLang="en-US"/>
          </a:p>
        </p:txBody>
      </p:sp>
    </p:spTree>
    <p:extLst>
      <p:ext uri="{BB962C8B-B14F-4D97-AF65-F5344CB8AC3E}">
        <p14:creationId xmlns:p14="http://schemas.microsoft.com/office/powerpoint/2010/main" val="15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49E4C4E-DA8D-9948-907A-AAA724EE1EEE}"/>
              </a:ext>
            </a:extLst>
          </p:cNvPr>
          <p:cNvSpPr>
            <a:spLocks noGrp="1"/>
          </p:cNvSpPr>
          <p:nvPr>
            <p:ph type="dt" sz="half" idx="10"/>
          </p:nvPr>
        </p:nvSpPr>
        <p:spPr/>
        <p:txBody>
          <a:bodyPr/>
          <a:lstStyle>
            <a:lvl1pPr>
              <a:defRPr/>
            </a:lvl1pPr>
          </a:lstStyle>
          <a:p>
            <a:pPr>
              <a:defRPr/>
            </a:pPr>
            <a:fld id="{3E5FADDD-6460-0A4B-A717-F75E3089D5CD}" type="datetimeFigureOut">
              <a:rPr lang="en-US" altLang="en-US"/>
              <a:pPr>
                <a:defRPr/>
              </a:pPr>
              <a:t>4/24/20</a:t>
            </a:fld>
            <a:endParaRPr lang="en-US" altLang="en-US"/>
          </a:p>
        </p:txBody>
      </p:sp>
      <p:sp>
        <p:nvSpPr>
          <p:cNvPr id="4" name="Footer Placeholder 4">
            <a:extLst>
              <a:ext uri="{FF2B5EF4-FFF2-40B4-BE49-F238E27FC236}">
                <a16:creationId xmlns:a16="http://schemas.microsoft.com/office/drawing/2014/main" id="{5FD907C0-8AD4-0440-B869-13534BEC2FF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BF71205-79C3-9A46-A9A8-6772AEE484C8}"/>
              </a:ext>
            </a:extLst>
          </p:cNvPr>
          <p:cNvSpPr>
            <a:spLocks noGrp="1"/>
          </p:cNvSpPr>
          <p:nvPr>
            <p:ph type="sldNum" sz="quarter" idx="12"/>
          </p:nvPr>
        </p:nvSpPr>
        <p:spPr/>
        <p:txBody>
          <a:bodyPr/>
          <a:lstStyle>
            <a:lvl1pPr>
              <a:defRPr/>
            </a:lvl1pPr>
          </a:lstStyle>
          <a:p>
            <a:pPr>
              <a:defRPr/>
            </a:pPr>
            <a:fld id="{07667AEF-27E4-694A-8BE8-506CEA0FD6D9}" type="slidenum">
              <a:rPr lang="en-US" altLang="en-US"/>
              <a:pPr>
                <a:defRPr/>
              </a:pPr>
              <a:t>‹#›</a:t>
            </a:fld>
            <a:endParaRPr lang="en-US" altLang="en-US"/>
          </a:p>
        </p:txBody>
      </p:sp>
    </p:spTree>
    <p:extLst>
      <p:ext uri="{BB962C8B-B14F-4D97-AF65-F5344CB8AC3E}">
        <p14:creationId xmlns:p14="http://schemas.microsoft.com/office/powerpoint/2010/main" val="114851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4D01E1-69AD-8149-80D5-3281FB9CCFB0}"/>
              </a:ext>
            </a:extLst>
          </p:cNvPr>
          <p:cNvSpPr>
            <a:spLocks noGrp="1"/>
          </p:cNvSpPr>
          <p:nvPr>
            <p:ph type="dt" sz="half" idx="10"/>
          </p:nvPr>
        </p:nvSpPr>
        <p:spPr/>
        <p:txBody>
          <a:bodyPr/>
          <a:lstStyle>
            <a:lvl1pPr>
              <a:defRPr/>
            </a:lvl1pPr>
          </a:lstStyle>
          <a:p>
            <a:pPr>
              <a:defRPr/>
            </a:pPr>
            <a:fld id="{8E310953-635B-2840-9087-4CA4B360A0C6}" type="datetimeFigureOut">
              <a:rPr lang="en-US" altLang="en-US"/>
              <a:pPr>
                <a:defRPr/>
              </a:pPr>
              <a:t>4/24/20</a:t>
            </a:fld>
            <a:endParaRPr lang="en-US" altLang="en-US"/>
          </a:p>
        </p:txBody>
      </p:sp>
      <p:sp>
        <p:nvSpPr>
          <p:cNvPr id="3" name="Footer Placeholder 4">
            <a:extLst>
              <a:ext uri="{FF2B5EF4-FFF2-40B4-BE49-F238E27FC236}">
                <a16:creationId xmlns:a16="http://schemas.microsoft.com/office/drawing/2014/main" id="{1334E721-6EAC-2340-93A2-D55419BF51F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A523D97-A905-AA4B-A25B-F54D9066A7CF}"/>
              </a:ext>
            </a:extLst>
          </p:cNvPr>
          <p:cNvSpPr>
            <a:spLocks noGrp="1"/>
          </p:cNvSpPr>
          <p:nvPr>
            <p:ph type="sldNum" sz="quarter" idx="12"/>
          </p:nvPr>
        </p:nvSpPr>
        <p:spPr/>
        <p:txBody>
          <a:bodyPr/>
          <a:lstStyle>
            <a:lvl1pPr>
              <a:defRPr/>
            </a:lvl1pPr>
          </a:lstStyle>
          <a:p>
            <a:pPr>
              <a:defRPr/>
            </a:pPr>
            <a:fld id="{C3BAB29F-5C47-5B40-A77F-21C61A014C24}" type="slidenum">
              <a:rPr lang="en-US" altLang="en-US"/>
              <a:pPr>
                <a:defRPr/>
              </a:pPr>
              <a:t>‹#›</a:t>
            </a:fld>
            <a:endParaRPr lang="en-US" altLang="en-US"/>
          </a:p>
        </p:txBody>
      </p:sp>
    </p:spTree>
    <p:extLst>
      <p:ext uri="{BB962C8B-B14F-4D97-AF65-F5344CB8AC3E}">
        <p14:creationId xmlns:p14="http://schemas.microsoft.com/office/powerpoint/2010/main" val="402519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3A59314-E752-EA4A-8F87-FC11581EDBBA}"/>
              </a:ext>
            </a:extLst>
          </p:cNvPr>
          <p:cNvSpPr>
            <a:spLocks noGrp="1"/>
          </p:cNvSpPr>
          <p:nvPr>
            <p:ph type="dt" sz="half" idx="10"/>
          </p:nvPr>
        </p:nvSpPr>
        <p:spPr/>
        <p:txBody>
          <a:bodyPr/>
          <a:lstStyle>
            <a:lvl1pPr>
              <a:defRPr/>
            </a:lvl1pPr>
          </a:lstStyle>
          <a:p>
            <a:pPr>
              <a:defRPr/>
            </a:pPr>
            <a:fld id="{461C8F10-83FE-1243-A25F-2ABCBCDC8562}" type="datetimeFigureOut">
              <a:rPr lang="en-US" altLang="en-US"/>
              <a:pPr>
                <a:defRPr/>
              </a:pPr>
              <a:t>4/24/20</a:t>
            </a:fld>
            <a:endParaRPr lang="en-US" altLang="en-US"/>
          </a:p>
        </p:txBody>
      </p:sp>
      <p:sp>
        <p:nvSpPr>
          <p:cNvPr id="6" name="Footer Placeholder 4">
            <a:extLst>
              <a:ext uri="{FF2B5EF4-FFF2-40B4-BE49-F238E27FC236}">
                <a16:creationId xmlns:a16="http://schemas.microsoft.com/office/drawing/2014/main" id="{7E5AB19C-B2A3-3849-927C-C32E070CDC4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CC3AE8-AB72-7E48-929F-C515878953AB}"/>
              </a:ext>
            </a:extLst>
          </p:cNvPr>
          <p:cNvSpPr>
            <a:spLocks noGrp="1"/>
          </p:cNvSpPr>
          <p:nvPr>
            <p:ph type="sldNum" sz="quarter" idx="12"/>
          </p:nvPr>
        </p:nvSpPr>
        <p:spPr/>
        <p:txBody>
          <a:bodyPr/>
          <a:lstStyle>
            <a:lvl1pPr>
              <a:defRPr/>
            </a:lvl1pPr>
          </a:lstStyle>
          <a:p>
            <a:pPr>
              <a:defRPr/>
            </a:pPr>
            <a:fld id="{9565C770-D684-C54E-893F-450230183268}" type="slidenum">
              <a:rPr lang="en-US" altLang="en-US"/>
              <a:pPr>
                <a:defRPr/>
              </a:pPr>
              <a:t>‹#›</a:t>
            </a:fld>
            <a:endParaRPr lang="en-US" altLang="en-US"/>
          </a:p>
        </p:txBody>
      </p:sp>
    </p:spTree>
    <p:extLst>
      <p:ext uri="{BB962C8B-B14F-4D97-AF65-F5344CB8AC3E}">
        <p14:creationId xmlns:p14="http://schemas.microsoft.com/office/powerpoint/2010/main" val="394870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94C814E-4A3F-7E4D-A9D1-8138FCBC671C}"/>
              </a:ext>
            </a:extLst>
          </p:cNvPr>
          <p:cNvSpPr>
            <a:spLocks noGrp="1"/>
          </p:cNvSpPr>
          <p:nvPr>
            <p:ph type="dt" sz="half" idx="10"/>
          </p:nvPr>
        </p:nvSpPr>
        <p:spPr/>
        <p:txBody>
          <a:bodyPr/>
          <a:lstStyle>
            <a:lvl1pPr>
              <a:defRPr/>
            </a:lvl1pPr>
          </a:lstStyle>
          <a:p>
            <a:pPr>
              <a:defRPr/>
            </a:pPr>
            <a:fld id="{FDA1880B-A4B6-3A4D-ACAA-DAC0DE113E00}" type="datetimeFigureOut">
              <a:rPr lang="en-US" altLang="en-US"/>
              <a:pPr>
                <a:defRPr/>
              </a:pPr>
              <a:t>4/24/20</a:t>
            </a:fld>
            <a:endParaRPr lang="en-US" altLang="en-US"/>
          </a:p>
        </p:txBody>
      </p:sp>
      <p:sp>
        <p:nvSpPr>
          <p:cNvPr id="6" name="Footer Placeholder 4">
            <a:extLst>
              <a:ext uri="{FF2B5EF4-FFF2-40B4-BE49-F238E27FC236}">
                <a16:creationId xmlns:a16="http://schemas.microsoft.com/office/drawing/2014/main" id="{DFBD9C69-E24E-BC4F-83E9-DCD064C8DD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54DBF18-8EA6-DA43-BEF0-9E427EC67C5A}"/>
              </a:ext>
            </a:extLst>
          </p:cNvPr>
          <p:cNvSpPr>
            <a:spLocks noGrp="1"/>
          </p:cNvSpPr>
          <p:nvPr>
            <p:ph type="sldNum" sz="quarter" idx="12"/>
          </p:nvPr>
        </p:nvSpPr>
        <p:spPr/>
        <p:txBody>
          <a:bodyPr/>
          <a:lstStyle>
            <a:lvl1pPr>
              <a:defRPr/>
            </a:lvl1pPr>
          </a:lstStyle>
          <a:p>
            <a:pPr>
              <a:defRPr/>
            </a:pPr>
            <a:fld id="{3A72C56E-73D0-B840-B0C0-C722BFA06B31}" type="slidenum">
              <a:rPr lang="en-US" altLang="en-US"/>
              <a:pPr>
                <a:defRPr/>
              </a:pPr>
              <a:t>‹#›</a:t>
            </a:fld>
            <a:endParaRPr lang="en-US" altLang="en-US"/>
          </a:p>
        </p:txBody>
      </p:sp>
    </p:spTree>
    <p:extLst>
      <p:ext uri="{BB962C8B-B14F-4D97-AF65-F5344CB8AC3E}">
        <p14:creationId xmlns:p14="http://schemas.microsoft.com/office/powerpoint/2010/main" val="4041154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BB1562-9EF2-9C4E-90B2-C6CF632C454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505766F-C493-9241-BEFA-CE86817BF6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5A2939E-5010-1944-B342-306F1B242F6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906E1EA9-FE46-1044-BAB4-A44682AD90DC}" type="datetimeFigureOut">
              <a:rPr lang="en-US" altLang="en-US"/>
              <a:pPr>
                <a:defRPr/>
              </a:pPr>
              <a:t>4/24/20</a:t>
            </a:fld>
            <a:endParaRPr lang="en-US" altLang="en-US"/>
          </a:p>
        </p:txBody>
      </p:sp>
      <p:sp>
        <p:nvSpPr>
          <p:cNvPr id="5" name="Footer Placeholder 4">
            <a:extLst>
              <a:ext uri="{FF2B5EF4-FFF2-40B4-BE49-F238E27FC236}">
                <a16:creationId xmlns:a16="http://schemas.microsoft.com/office/drawing/2014/main" id="{3B33B475-2694-BA45-A183-C2A8B43C40C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F413037-132C-594C-91F7-94AADDD0C9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7D276B7C-A90C-4A46-939C-1CD41040EA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us.bbcollab.com/guest/03638ea9e41c4c4a8229d33c435609a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clinicaltrials.gov/ct2/hom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D228B833-82F8-E648-B9E2-D9623D0F0112}"/>
              </a:ext>
            </a:extLst>
          </p:cNvPr>
          <p:cNvSpPr>
            <a:spLocks noGrp="1"/>
          </p:cNvSpPr>
          <p:nvPr>
            <p:ph type="ctrTitle"/>
          </p:nvPr>
        </p:nvSpPr>
        <p:spPr>
          <a:xfrm>
            <a:off x="685800" y="990600"/>
            <a:ext cx="7772400" cy="1470025"/>
          </a:xfrm>
        </p:spPr>
        <p:txBody>
          <a:bodyPr/>
          <a:lstStyle/>
          <a:p>
            <a:pPr eaLnBrk="1" hangingPunct="1"/>
            <a:r>
              <a:rPr lang="en-US" altLang="en-US" dirty="0">
                <a:ea typeface="ＭＳ Ｐゴシック" panose="020B0600070205080204" pitchFamily="34" charset="-128"/>
              </a:rPr>
              <a:t>Cancer Biology</a:t>
            </a:r>
            <a:br>
              <a:rPr lang="en-US" altLang="en-US" dirty="0">
                <a:ea typeface="ＭＳ Ｐゴシック" panose="020B0600070205080204" pitchFamily="34" charset="-128"/>
              </a:rPr>
            </a:br>
            <a:r>
              <a:rPr lang="en-US" altLang="en-US" dirty="0">
                <a:ea typeface="ＭＳ Ｐゴシック" panose="020B0600070205080204" pitchFamily="34" charset="-128"/>
              </a:rPr>
              <a:t>Biol 445</a:t>
            </a:r>
          </a:p>
        </p:txBody>
      </p:sp>
      <p:sp>
        <p:nvSpPr>
          <p:cNvPr id="3" name="Subtitle 2">
            <a:extLst>
              <a:ext uri="{FF2B5EF4-FFF2-40B4-BE49-F238E27FC236}">
                <a16:creationId xmlns:a16="http://schemas.microsoft.com/office/drawing/2014/main" id="{0D9925FD-61BB-E641-B922-7D4F705C4D89}"/>
              </a:ext>
            </a:extLst>
          </p:cNvPr>
          <p:cNvSpPr>
            <a:spLocks noGrp="1"/>
          </p:cNvSpPr>
          <p:nvPr>
            <p:ph type="subTitle" idx="1"/>
          </p:nvPr>
        </p:nvSpPr>
        <p:spPr>
          <a:xfrm>
            <a:off x="1371600" y="3886200"/>
            <a:ext cx="6400800" cy="2667000"/>
          </a:xfrm>
        </p:spPr>
        <p:txBody>
          <a:bodyPr rtlCol="0">
            <a:normAutofit/>
          </a:bodyPr>
          <a:lstStyle/>
          <a:p>
            <a:pPr eaLnBrk="1" fontAlgn="auto" hangingPunct="1">
              <a:spcAft>
                <a:spcPts val="0"/>
              </a:spcAft>
              <a:defRPr/>
            </a:pPr>
            <a:r>
              <a:rPr lang="en-US" dirty="0">
                <a:ea typeface="+mn-ea"/>
                <a:cs typeface="+mn-cs"/>
              </a:rPr>
              <a:t>Spring 2020</a:t>
            </a:r>
          </a:p>
          <a:p>
            <a:pPr eaLnBrk="1" fontAlgn="auto" hangingPunct="1">
              <a:spcAft>
                <a:spcPts val="0"/>
              </a:spcAft>
              <a:defRPr/>
            </a:pPr>
            <a:r>
              <a:rPr lang="en-US" dirty="0">
                <a:ea typeface="+mn-ea"/>
                <a:cs typeface="+mn-cs"/>
              </a:rPr>
              <a:t>Dr. Heidi Super</a:t>
            </a:r>
          </a:p>
          <a:p>
            <a:pPr eaLnBrk="1" fontAlgn="auto" hangingPunct="1">
              <a:spcAft>
                <a:spcPts val="0"/>
              </a:spcAft>
              <a:defRPr/>
            </a:pPr>
            <a:r>
              <a:rPr lang="en-US" dirty="0">
                <a:ea typeface="+mn-ea"/>
                <a:cs typeface="+mn-cs"/>
              </a:rPr>
              <a:t>Lecture 31</a:t>
            </a:r>
          </a:p>
          <a:p>
            <a:pPr eaLnBrk="1" fontAlgn="auto" hangingPunct="1">
              <a:spcAft>
                <a:spcPts val="0"/>
              </a:spcAft>
              <a:defRPr/>
            </a:pPr>
            <a:r>
              <a:rPr lang="en-US" dirty="0">
                <a:ea typeface="+mn-ea"/>
                <a:cs typeface="+mn-cs"/>
              </a:rPr>
              <a:t>4-24-2020</a:t>
            </a:r>
          </a:p>
          <a:p>
            <a:pPr eaLnBrk="1" fontAlgn="auto" hangingPunct="1">
              <a:spcAft>
                <a:spcPts val="0"/>
              </a:spcAft>
              <a:defRPr/>
            </a:pPr>
            <a:endParaRPr lang="en-US" dirty="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3461F830-AC70-B24B-AF32-47916BBECA51}"/>
              </a:ext>
            </a:extLst>
          </p:cNvPr>
          <p:cNvSpPr>
            <a:spLocks noGrp="1"/>
          </p:cNvSpPr>
          <p:nvPr>
            <p:ph type="title"/>
          </p:nvPr>
        </p:nvSpPr>
        <p:spPr/>
        <p:txBody>
          <a:bodyPr/>
          <a:lstStyle/>
          <a:p>
            <a:r>
              <a:rPr lang="en-US" altLang="en-US"/>
              <a:t>Therapeutic vaccines</a:t>
            </a:r>
          </a:p>
        </p:txBody>
      </p:sp>
      <p:sp>
        <p:nvSpPr>
          <p:cNvPr id="20482" name="Content Placeholder 2">
            <a:extLst>
              <a:ext uri="{FF2B5EF4-FFF2-40B4-BE49-F238E27FC236}">
                <a16:creationId xmlns:a16="http://schemas.microsoft.com/office/drawing/2014/main" id="{6B6E9540-705E-B340-9FF0-7EA13970CBE5}"/>
              </a:ext>
            </a:extLst>
          </p:cNvPr>
          <p:cNvSpPr>
            <a:spLocks noGrp="1"/>
          </p:cNvSpPr>
          <p:nvPr>
            <p:ph idx="1"/>
          </p:nvPr>
        </p:nvSpPr>
        <p:spPr/>
        <p:txBody>
          <a:bodyPr/>
          <a:lstStyle/>
          <a:p>
            <a:r>
              <a:rPr lang="en-US" altLang="en-US"/>
              <a:t>Cancer Treatment Vaccines--</a:t>
            </a:r>
          </a:p>
          <a:p>
            <a:pPr lvl="1"/>
            <a:r>
              <a:rPr lang="en-US" altLang="en-US"/>
              <a:t>Some work has been done testing “vaccination” for patients who have cancer and who have had conventional treatments (surgery, radiation, chemotherapy).</a:t>
            </a:r>
          </a:p>
          <a:p>
            <a:pPr lvl="1"/>
            <a:r>
              <a:rPr lang="en-US" altLang="en-US"/>
              <a:t>The idea is to </a:t>
            </a:r>
            <a:r>
              <a:rPr lang="en-US" altLang="en-US" i="1"/>
              <a:t>prevent</a:t>
            </a:r>
            <a:r>
              <a:rPr lang="en-US" altLang="en-US"/>
              <a:t> relapse/reemergence of cells which are resistant/refractory to those conventional treatments. </a:t>
            </a:r>
          </a:p>
          <a:p>
            <a:endParaRPr lang="en-US" altLang="en-US"/>
          </a:p>
        </p:txBody>
      </p:sp>
    </p:spTree>
    <p:extLst>
      <p:ext uri="{BB962C8B-B14F-4D97-AF65-F5344CB8AC3E}">
        <p14:creationId xmlns:p14="http://schemas.microsoft.com/office/powerpoint/2010/main" val="1087657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83DEA82D-A209-6D44-B255-E1E868C46108}"/>
              </a:ext>
            </a:extLst>
          </p:cNvPr>
          <p:cNvSpPr>
            <a:spLocks noGrp="1"/>
          </p:cNvSpPr>
          <p:nvPr>
            <p:ph type="title"/>
          </p:nvPr>
        </p:nvSpPr>
        <p:spPr/>
        <p:txBody>
          <a:bodyPr/>
          <a:lstStyle/>
          <a:p>
            <a:r>
              <a:rPr lang="en-US" altLang="en-US"/>
              <a:t>Methods?</a:t>
            </a:r>
          </a:p>
        </p:txBody>
      </p:sp>
      <p:sp>
        <p:nvSpPr>
          <p:cNvPr id="3" name="Content Placeholder 2">
            <a:extLst>
              <a:ext uri="{FF2B5EF4-FFF2-40B4-BE49-F238E27FC236}">
                <a16:creationId xmlns:a16="http://schemas.microsoft.com/office/drawing/2014/main" id="{4E20802D-66F9-6642-8FC6-997632750BF3}"/>
              </a:ext>
            </a:extLst>
          </p:cNvPr>
          <p:cNvSpPr>
            <a:spLocks noGrp="1"/>
          </p:cNvSpPr>
          <p:nvPr>
            <p:ph idx="1"/>
          </p:nvPr>
        </p:nvSpPr>
        <p:spPr>
          <a:xfrm>
            <a:off x="457200" y="1600200"/>
            <a:ext cx="8229600" cy="5257800"/>
          </a:xfrm>
        </p:spPr>
        <p:txBody>
          <a:bodyPr/>
          <a:lstStyle/>
          <a:p>
            <a:pPr>
              <a:defRPr/>
            </a:pPr>
            <a:r>
              <a:rPr lang="en-US"/>
              <a:t>Use of whole tumor cells---rendered incapable of dividing, but which potentially show all tumor antigens to the immune system</a:t>
            </a:r>
          </a:p>
          <a:p>
            <a:pPr>
              <a:defRPr/>
            </a:pPr>
            <a:endParaRPr lang="en-US"/>
          </a:p>
          <a:p>
            <a:pPr marL="0" indent="0">
              <a:buFont typeface="Arial" panose="020B0604020202020204" pitchFamily="34" charset="0"/>
              <a:buNone/>
              <a:defRPr/>
            </a:pPr>
            <a:endParaRPr lang="en-US"/>
          </a:p>
          <a:p>
            <a:pPr>
              <a:defRPr/>
            </a:pPr>
            <a:r>
              <a:rPr lang="en-US"/>
              <a:t>Use of specific identified tumor antigens (whole proteins or fragments) from the patient’s tumor </a:t>
            </a:r>
          </a:p>
        </p:txBody>
      </p:sp>
    </p:spTree>
    <p:extLst>
      <p:ext uri="{BB962C8B-B14F-4D97-AF65-F5344CB8AC3E}">
        <p14:creationId xmlns:p14="http://schemas.microsoft.com/office/powerpoint/2010/main" val="1253231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0D8D7A4F-FC96-F448-9902-D735094F8D75}"/>
              </a:ext>
            </a:extLst>
          </p:cNvPr>
          <p:cNvSpPr>
            <a:spLocks noGrp="1"/>
          </p:cNvSpPr>
          <p:nvPr>
            <p:ph type="title"/>
          </p:nvPr>
        </p:nvSpPr>
        <p:spPr/>
        <p:txBody>
          <a:bodyPr/>
          <a:lstStyle/>
          <a:p>
            <a:r>
              <a:rPr lang="en-US" altLang="en-US"/>
              <a:t>Recall this?....</a:t>
            </a:r>
          </a:p>
        </p:txBody>
      </p:sp>
      <p:pic>
        <p:nvPicPr>
          <p:cNvPr id="22530" name="Picture 2" descr="figure_15_16">
            <a:extLst>
              <a:ext uri="{FF2B5EF4-FFF2-40B4-BE49-F238E27FC236}">
                <a16:creationId xmlns:a16="http://schemas.microsoft.com/office/drawing/2014/main" id="{8DEF8762-176D-3B40-8C44-3851627F47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490538"/>
            <a:ext cx="5638800" cy="5803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37887A50-CC8F-1845-B143-1050ED93B263}"/>
              </a:ext>
            </a:extLst>
          </p:cNvPr>
          <p:cNvSpPr/>
          <p:nvPr/>
        </p:nvSpPr>
        <p:spPr>
          <a:xfrm>
            <a:off x="4953000" y="381000"/>
            <a:ext cx="3048000" cy="4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15624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39B2FD94-AD4E-6946-A2C7-E42E6BFA4123}"/>
              </a:ext>
            </a:extLst>
          </p:cNvPr>
          <p:cNvSpPr>
            <a:spLocks noGrp="1"/>
          </p:cNvSpPr>
          <p:nvPr>
            <p:ph type="title"/>
          </p:nvPr>
        </p:nvSpPr>
        <p:spPr/>
        <p:txBody>
          <a:bodyPr/>
          <a:lstStyle/>
          <a:p>
            <a:endParaRPr lang="en-US" altLang="en-US"/>
          </a:p>
        </p:txBody>
      </p:sp>
      <p:sp>
        <p:nvSpPr>
          <p:cNvPr id="23554" name="Content Placeholder 2">
            <a:extLst>
              <a:ext uri="{FF2B5EF4-FFF2-40B4-BE49-F238E27FC236}">
                <a16:creationId xmlns:a16="http://schemas.microsoft.com/office/drawing/2014/main" id="{0FF63DDE-56F8-0644-8986-436411B22FC0}"/>
              </a:ext>
            </a:extLst>
          </p:cNvPr>
          <p:cNvSpPr>
            <a:spLocks noGrp="1"/>
          </p:cNvSpPr>
          <p:nvPr>
            <p:ph idx="1"/>
          </p:nvPr>
        </p:nvSpPr>
        <p:spPr/>
        <p:txBody>
          <a:bodyPr/>
          <a:lstStyle/>
          <a:p>
            <a:r>
              <a:rPr lang="en-US" altLang="en-US" b="1" u="sng"/>
              <a:t>Autologous</a:t>
            </a:r>
            <a:r>
              <a:rPr lang="en-US" altLang="en-US"/>
              <a:t> vaccine---the cells used to vaccinate are from that patient)</a:t>
            </a:r>
          </a:p>
          <a:p>
            <a:endParaRPr lang="en-US" altLang="en-US"/>
          </a:p>
          <a:p>
            <a:r>
              <a:rPr lang="en-US" altLang="en-US" b="1" u="sng"/>
              <a:t>Allogeneic</a:t>
            </a:r>
            <a:r>
              <a:rPr lang="en-US" altLang="en-US"/>
              <a:t> vaccine---cells from another individual showing most relevant tumor antigens. </a:t>
            </a:r>
          </a:p>
          <a:p>
            <a:pPr lvl="1"/>
            <a:r>
              <a:rPr lang="en-US" altLang="en-US"/>
              <a:t>Drug Canvaxin---whole cell vaccine consisting of 3 melanoma cell lines.  </a:t>
            </a:r>
          </a:p>
          <a:p>
            <a:pPr lvl="1"/>
            <a:endParaRPr lang="en-US" altLang="en-US"/>
          </a:p>
          <a:p>
            <a:endParaRPr lang="en-US" altLang="en-US"/>
          </a:p>
        </p:txBody>
      </p:sp>
    </p:spTree>
    <p:extLst>
      <p:ext uri="{BB962C8B-B14F-4D97-AF65-F5344CB8AC3E}">
        <p14:creationId xmlns:p14="http://schemas.microsoft.com/office/powerpoint/2010/main" val="2441852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600BC1D9-3333-154A-AE13-3533C0B9B0E8}"/>
              </a:ext>
            </a:extLst>
          </p:cNvPr>
          <p:cNvSpPr>
            <a:spLocks noGrp="1"/>
          </p:cNvSpPr>
          <p:nvPr>
            <p:ph type="title"/>
          </p:nvPr>
        </p:nvSpPr>
        <p:spPr/>
        <p:txBody>
          <a:bodyPr/>
          <a:lstStyle/>
          <a:p>
            <a:endParaRPr lang="en-US" altLang="en-US"/>
          </a:p>
        </p:txBody>
      </p:sp>
      <p:pic>
        <p:nvPicPr>
          <p:cNvPr id="24578" name="Picture 2" descr="table_15_03">
            <a:extLst>
              <a:ext uri="{FF2B5EF4-FFF2-40B4-BE49-F238E27FC236}">
                <a16:creationId xmlns:a16="http://schemas.microsoft.com/office/drawing/2014/main" id="{380DC703-F13A-C64C-AB01-F6A52B4F34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88913"/>
            <a:ext cx="7315200" cy="665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219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72D1BC1C-C08F-7145-919E-36FC88088F8F}"/>
              </a:ext>
            </a:extLst>
          </p:cNvPr>
          <p:cNvSpPr>
            <a:spLocks noGrp="1"/>
          </p:cNvSpPr>
          <p:nvPr>
            <p:ph type="title"/>
          </p:nvPr>
        </p:nvSpPr>
        <p:spPr/>
        <p:txBody>
          <a:bodyPr/>
          <a:lstStyle/>
          <a:p>
            <a:endParaRPr lang="en-US" altLang="en-US"/>
          </a:p>
        </p:txBody>
      </p:sp>
      <p:sp>
        <p:nvSpPr>
          <p:cNvPr id="25602" name="Content Placeholder 2">
            <a:extLst>
              <a:ext uri="{FF2B5EF4-FFF2-40B4-BE49-F238E27FC236}">
                <a16:creationId xmlns:a16="http://schemas.microsoft.com/office/drawing/2014/main" id="{157458AE-FA57-DC48-87A6-B15E32B9104A}"/>
              </a:ext>
            </a:extLst>
          </p:cNvPr>
          <p:cNvSpPr>
            <a:spLocks noGrp="1"/>
          </p:cNvSpPr>
          <p:nvPr>
            <p:ph idx="1"/>
          </p:nvPr>
        </p:nvSpPr>
        <p:spPr/>
        <p:txBody>
          <a:bodyPr/>
          <a:lstStyle/>
          <a:p>
            <a:r>
              <a:rPr lang="en-US" altLang="en-US"/>
              <a:t>Most therapeutic vaccines are available only in clinical trials. (Bladder, brain, breast, cervical, prostate, colorectal, kidney, leukemia, lung, melanoma)</a:t>
            </a:r>
          </a:p>
          <a:p>
            <a:endParaRPr lang="en-US" altLang="en-US"/>
          </a:p>
          <a:p>
            <a:r>
              <a:rPr lang="en-US" altLang="en-US"/>
              <a:t>One approved for metastatic prostate cancer that is resistant to hormone therapy.</a:t>
            </a:r>
          </a:p>
          <a:p>
            <a:pPr lvl="1"/>
            <a:r>
              <a:rPr lang="en-US" altLang="en-US"/>
              <a:t>Called sipulencel-T (Provenge)</a:t>
            </a:r>
          </a:p>
        </p:txBody>
      </p:sp>
    </p:spTree>
    <p:extLst>
      <p:ext uri="{BB962C8B-B14F-4D97-AF65-F5344CB8AC3E}">
        <p14:creationId xmlns:p14="http://schemas.microsoft.com/office/powerpoint/2010/main" val="683277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7BEB7B35-AAD9-EC48-88F2-BCC9F55CF38D}"/>
              </a:ext>
            </a:extLst>
          </p:cNvPr>
          <p:cNvSpPr>
            <a:spLocks noGrp="1"/>
          </p:cNvSpPr>
          <p:nvPr>
            <p:ph type="title"/>
          </p:nvPr>
        </p:nvSpPr>
        <p:spPr/>
        <p:txBody>
          <a:bodyPr/>
          <a:lstStyle/>
          <a:p>
            <a:r>
              <a:rPr lang="en-US" altLang="en-US"/>
              <a:t>Modest efficacy…</a:t>
            </a:r>
          </a:p>
        </p:txBody>
      </p:sp>
      <p:pic>
        <p:nvPicPr>
          <p:cNvPr id="26626" name="Picture 2" descr="figure_15_42d">
            <a:extLst>
              <a:ext uri="{FF2B5EF4-FFF2-40B4-BE49-F238E27FC236}">
                <a16:creationId xmlns:a16="http://schemas.microsoft.com/office/drawing/2014/main" id="{A881697F-FFC7-2849-8AB6-064AA662A2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78075" y="1600200"/>
            <a:ext cx="438785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437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C6608916-3A42-9640-8D29-23E2A7BE5E94}"/>
              </a:ext>
            </a:extLst>
          </p:cNvPr>
          <p:cNvSpPr>
            <a:spLocks noGrp="1"/>
          </p:cNvSpPr>
          <p:nvPr>
            <p:ph type="title"/>
          </p:nvPr>
        </p:nvSpPr>
        <p:spPr/>
        <p:txBody>
          <a:bodyPr/>
          <a:lstStyle/>
          <a:p>
            <a:r>
              <a:rPr lang="en-US" altLang="en-US"/>
              <a:t>APC-based vaccines</a:t>
            </a:r>
          </a:p>
        </p:txBody>
      </p:sp>
      <p:sp>
        <p:nvSpPr>
          <p:cNvPr id="27650" name="Content Placeholder 2">
            <a:extLst>
              <a:ext uri="{FF2B5EF4-FFF2-40B4-BE49-F238E27FC236}">
                <a16:creationId xmlns:a16="http://schemas.microsoft.com/office/drawing/2014/main" id="{A2918FCC-C021-3341-9502-8C8B7D6E37A6}"/>
              </a:ext>
            </a:extLst>
          </p:cNvPr>
          <p:cNvSpPr>
            <a:spLocks noGrp="1"/>
          </p:cNvSpPr>
          <p:nvPr>
            <p:ph idx="1"/>
          </p:nvPr>
        </p:nvSpPr>
        <p:spPr>
          <a:xfrm>
            <a:off x="457200" y="1600200"/>
            <a:ext cx="8229600" cy="4876800"/>
          </a:xfrm>
        </p:spPr>
        <p:txBody>
          <a:bodyPr/>
          <a:lstStyle/>
          <a:p>
            <a:r>
              <a:rPr lang="en-US" altLang="en-US"/>
              <a:t>Antigen presenting cells are responsible for activating T-cells (which can potentially recognize and kill cancer cells)</a:t>
            </a:r>
          </a:p>
          <a:p>
            <a:endParaRPr lang="en-US" altLang="en-US"/>
          </a:p>
          <a:p>
            <a:r>
              <a:rPr lang="en-US" altLang="en-US"/>
              <a:t>APCs can be artificially forced to take up and present tumor antigens (in vitro) and then given back to a patient.  </a:t>
            </a:r>
          </a:p>
          <a:p>
            <a:r>
              <a:rPr lang="en-US" altLang="en-US"/>
              <a:t>In theory the patient has increased his/her chances of T-cells “seeing” the tumor antigen</a:t>
            </a:r>
          </a:p>
        </p:txBody>
      </p:sp>
    </p:spTree>
    <p:extLst>
      <p:ext uri="{BB962C8B-B14F-4D97-AF65-F5344CB8AC3E}">
        <p14:creationId xmlns:p14="http://schemas.microsoft.com/office/powerpoint/2010/main" val="4066525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C8956C03-9BBA-864A-B450-7D7306383365}"/>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5A3151FE-1920-C044-8841-D72B09A6E6DE}"/>
              </a:ext>
            </a:extLst>
          </p:cNvPr>
          <p:cNvSpPr>
            <a:spLocks noGrp="1"/>
          </p:cNvSpPr>
          <p:nvPr>
            <p:ph idx="1"/>
          </p:nvPr>
        </p:nvSpPr>
        <p:spPr/>
        <p:txBody>
          <a:bodyPr/>
          <a:lstStyle/>
          <a:p>
            <a:pPr>
              <a:defRPr/>
            </a:pPr>
            <a:r>
              <a:rPr lang="en-US"/>
              <a:t>The most important type of APC is called a dendritic cell.  Dendritic cell vaccines have shown efficacy in several types of cancer.</a:t>
            </a:r>
          </a:p>
          <a:p>
            <a:pPr marL="0" indent="0">
              <a:buFont typeface="Arial" panose="020B0604020202020204" pitchFamily="34" charset="0"/>
              <a:buNone/>
              <a:defRPr/>
            </a:pPr>
            <a:endParaRPr lang="en-US"/>
          </a:p>
        </p:txBody>
      </p:sp>
    </p:spTree>
    <p:extLst>
      <p:ext uri="{BB962C8B-B14F-4D97-AF65-F5344CB8AC3E}">
        <p14:creationId xmlns:p14="http://schemas.microsoft.com/office/powerpoint/2010/main" val="3697446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0EE338C1-0764-7247-A4E9-A130E1FE848A}"/>
              </a:ext>
            </a:extLst>
          </p:cNvPr>
          <p:cNvSpPr>
            <a:spLocks noGrp="1"/>
          </p:cNvSpPr>
          <p:nvPr>
            <p:ph type="title"/>
          </p:nvPr>
        </p:nvSpPr>
        <p:spPr/>
        <p:txBody>
          <a:bodyPr/>
          <a:lstStyle/>
          <a:p>
            <a:r>
              <a:rPr lang="en-US" altLang="en-US"/>
              <a:t>Adjuvants</a:t>
            </a:r>
          </a:p>
        </p:txBody>
      </p:sp>
      <p:sp>
        <p:nvSpPr>
          <p:cNvPr id="29698" name="Content Placeholder 2">
            <a:extLst>
              <a:ext uri="{FF2B5EF4-FFF2-40B4-BE49-F238E27FC236}">
                <a16:creationId xmlns:a16="http://schemas.microsoft.com/office/drawing/2014/main" id="{5D92F2D6-1A7B-DD47-9DE6-49E282578105}"/>
              </a:ext>
            </a:extLst>
          </p:cNvPr>
          <p:cNvSpPr>
            <a:spLocks noGrp="1"/>
          </p:cNvSpPr>
          <p:nvPr>
            <p:ph idx="1"/>
          </p:nvPr>
        </p:nvSpPr>
        <p:spPr>
          <a:xfrm>
            <a:off x="457200" y="1600200"/>
            <a:ext cx="7924800" cy="5105400"/>
          </a:xfrm>
        </p:spPr>
        <p:txBody>
          <a:bodyPr/>
          <a:lstStyle/>
          <a:p>
            <a:r>
              <a:rPr lang="en-US" altLang="en-US"/>
              <a:t>Often vaccines are given in combination with agents that give a general boost to immune responses. </a:t>
            </a:r>
          </a:p>
          <a:p>
            <a:r>
              <a:rPr lang="en-US" altLang="en-US"/>
              <a:t>The adjuvant tricks the immune system into thinking there is a major pathogen invasion, and many immunostimulatory signals are triggered. </a:t>
            </a:r>
          </a:p>
          <a:p>
            <a:r>
              <a:rPr lang="en-US" altLang="en-US"/>
              <a:t>Some bacterial toxins are good adjuvants.  Human stress proteins have also shown promise as adjuvants.</a:t>
            </a:r>
          </a:p>
        </p:txBody>
      </p:sp>
    </p:spTree>
    <p:extLst>
      <p:ext uri="{BB962C8B-B14F-4D97-AF65-F5344CB8AC3E}">
        <p14:creationId xmlns:p14="http://schemas.microsoft.com/office/powerpoint/2010/main" val="328091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C020-2E6C-2249-87BE-21254494BFB9}"/>
              </a:ext>
            </a:extLst>
          </p:cNvPr>
          <p:cNvSpPr>
            <a:spLocks noGrp="1"/>
          </p:cNvSpPr>
          <p:nvPr>
            <p:ph type="title"/>
          </p:nvPr>
        </p:nvSpPr>
        <p:spPr>
          <a:xfrm>
            <a:off x="457200" y="76200"/>
            <a:ext cx="8229600" cy="1143000"/>
          </a:xfrm>
        </p:spPr>
        <p:txBody>
          <a:bodyPr/>
          <a:lstStyle/>
          <a:p>
            <a:r>
              <a:rPr lang="en-US" dirty="0"/>
              <a:t>Announcements</a:t>
            </a:r>
          </a:p>
        </p:txBody>
      </p:sp>
      <p:sp>
        <p:nvSpPr>
          <p:cNvPr id="3" name="Content Placeholder 2">
            <a:extLst>
              <a:ext uri="{FF2B5EF4-FFF2-40B4-BE49-F238E27FC236}">
                <a16:creationId xmlns:a16="http://schemas.microsoft.com/office/drawing/2014/main" id="{B079F857-6F64-FC45-8B90-2EE4321A1CCC}"/>
              </a:ext>
            </a:extLst>
          </p:cNvPr>
          <p:cNvSpPr>
            <a:spLocks noGrp="1"/>
          </p:cNvSpPr>
          <p:nvPr>
            <p:ph idx="1"/>
          </p:nvPr>
        </p:nvSpPr>
        <p:spPr>
          <a:xfrm>
            <a:off x="685800" y="990600"/>
            <a:ext cx="8229600" cy="5791200"/>
          </a:xfrm>
        </p:spPr>
        <p:txBody>
          <a:bodyPr/>
          <a:lstStyle/>
          <a:p>
            <a:r>
              <a:rPr lang="en-US" dirty="0"/>
              <a:t>Quiz 5 –One week. April 27</a:t>
            </a:r>
            <a:r>
              <a:rPr lang="en-US" baseline="30000" dirty="0"/>
              <a:t>th</a:t>
            </a:r>
            <a:r>
              <a:rPr lang="en-US" dirty="0"/>
              <a:t>.</a:t>
            </a:r>
          </a:p>
          <a:p>
            <a:endParaRPr lang="en-US" dirty="0"/>
          </a:p>
          <a:p>
            <a:r>
              <a:rPr lang="en-US" dirty="0"/>
              <a:t>Topics list today</a:t>
            </a:r>
          </a:p>
          <a:p>
            <a:endParaRPr lang="en-US" dirty="0"/>
          </a:p>
          <a:p>
            <a:r>
              <a:rPr lang="en-US" dirty="0"/>
              <a:t>BB meeting---optional.  To ask questions.</a:t>
            </a:r>
          </a:p>
          <a:p>
            <a:pPr marL="0" indent="0">
              <a:buNone/>
            </a:pPr>
            <a:r>
              <a:rPr lang="en-US" dirty="0"/>
              <a:t>Sunday 7-7:30 pm (longer if students need more time). </a:t>
            </a:r>
            <a:r>
              <a:rPr lang="en-US" dirty="0">
                <a:hlinkClick r:id="rId2"/>
              </a:rPr>
              <a:t>https://us.bbcollab.com/guest/03638ea9e41c4c4a8229d33c435609a0</a:t>
            </a:r>
            <a:endParaRPr lang="en-US" dirty="0"/>
          </a:p>
          <a:p>
            <a:pPr marL="0" indent="0">
              <a:buNone/>
            </a:pPr>
            <a:endParaRPr lang="en-US" dirty="0"/>
          </a:p>
        </p:txBody>
      </p:sp>
    </p:spTree>
    <p:extLst>
      <p:ext uri="{BB962C8B-B14F-4D97-AF65-F5344CB8AC3E}">
        <p14:creationId xmlns:p14="http://schemas.microsoft.com/office/powerpoint/2010/main" val="1625578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B5445E8B-BCC1-5D4E-9D82-C34F27B2A23C}"/>
              </a:ext>
            </a:extLst>
          </p:cNvPr>
          <p:cNvSpPr>
            <a:spLocks noGrp="1"/>
          </p:cNvSpPr>
          <p:nvPr>
            <p:ph type="title"/>
          </p:nvPr>
        </p:nvSpPr>
        <p:spPr/>
        <p:txBody>
          <a:bodyPr/>
          <a:lstStyle/>
          <a:p>
            <a:r>
              <a:rPr lang="en-US" altLang="en-US"/>
              <a:t>Prophylactic/preventative cancer vaccines</a:t>
            </a:r>
          </a:p>
        </p:txBody>
      </p:sp>
      <p:sp>
        <p:nvSpPr>
          <p:cNvPr id="30722" name="Content Placeholder 2">
            <a:extLst>
              <a:ext uri="{FF2B5EF4-FFF2-40B4-BE49-F238E27FC236}">
                <a16:creationId xmlns:a16="http://schemas.microsoft.com/office/drawing/2014/main" id="{B6009DB8-3464-9C43-91F8-40376278C36B}"/>
              </a:ext>
            </a:extLst>
          </p:cNvPr>
          <p:cNvSpPr>
            <a:spLocks noGrp="1"/>
          </p:cNvSpPr>
          <p:nvPr>
            <p:ph idx="1"/>
          </p:nvPr>
        </p:nvSpPr>
        <p:spPr/>
        <p:txBody>
          <a:bodyPr/>
          <a:lstStyle/>
          <a:p>
            <a:r>
              <a:rPr lang="en-US" altLang="en-US"/>
              <a:t>Thus far, preventative vaccines have not really been approved---why might that be?</a:t>
            </a:r>
          </a:p>
          <a:p>
            <a:endParaRPr lang="en-US" altLang="en-US"/>
          </a:p>
          <a:p>
            <a:r>
              <a:rPr lang="en-US" altLang="en-US"/>
              <a:t>Approved cancer vaccines---any vaccine for a pathogen strongly associated with cancer.</a:t>
            </a:r>
          </a:p>
          <a:p>
            <a:pPr lvl="1"/>
            <a:r>
              <a:rPr lang="en-US" altLang="en-US"/>
              <a:t>HPV vaccine</a:t>
            </a:r>
          </a:p>
          <a:p>
            <a:pPr lvl="1"/>
            <a:r>
              <a:rPr lang="en-US" altLang="en-US"/>
              <a:t>HBV vaccine</a:t>
            </a:r>
          </a:p>
        </p:txBody>
      </p:sp>
    </p:spTree>
    <p:extLst>
      <p:ext uri="{BB962C8B-B14F-4D97-AF65-F5344CB8AC3E}">
        <p14:creationId xmlns:p14="http://schemas.microsoft.com/office/powerpoint/2010/main" val="585801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1F5AFF4B-783F-B349-8635-B323A10F8288}"/>
              </a:ext>
            </a:extLst>
          </p:cNvPr>
          <p:cNvSpPr>
            <a:spLocks noGrp="1"/>
          </p:cNvSpPr>
          <p:nvPr>
            <p:ph type="title"/>
          </p:nvPr>
        </p:nvSpPr>
        <p:spPr>
          <a:xfrm>
            <a:off x="457200" y="261938"/>
            <a:ext cx="8229600" cy="1143000"/>
          </a:xfrm>
        </p:spPr>
        <p:txBody>
          <a:bodyPr/>
          <a:lstStyle/>
          <a:p>
            <a:r>
              <a:rPr lang="en-US" altLang="en-US"/>
              <a:t>Immune system manipulations</a:t>
            </a:r>
          </a:p>
        </p:txBody>
      </p:sp>
      <p:sp>
        <p:nvSpPr>
          <p:cNvPr id="31746" name="Content Placeholder 2">
            <a:extLst>
              <a:ext uri="{FF2B5EF4-FFF2-40B4-BE49-F238E27FC236}">
                <a16:creationId xmlns:a16="http://schemas.microsoft.com/office/drawing/2014/main" id="{BB68B822-780B-504F-853B-A976320C4146}"/>
              </a:ext>
            </a:extLst>
          </p:cNvPr>
          <p:cNvSpPr>
            <a:spLocks noGrp="1"/>
          </p:cNvSpPr>
          <p:nvPr>
            <p:ph idx="1"/>
          </p:nvPr>
        </p:nvSpPr>
        <p:spPr/>
        <p:txBody>
          <a:bodyPr/>
          <a:lstStyle/>
          <a:p>
            <a:endParaRPr lang="en-US" altLang="en-US"/>
          </a:p>
        </p:txBody>
      </p:sp>
      <p:pic>
        <p:nvPicPr>
          <p:cNvPr id="31747" name="Picture 2" descr="figure_15_44">
            <a:extLst>
              <a:ext uri="{FF2B5EF4-FFF2-40B4-BE49-F238E27FC236}">
                <a16:creationId xmlns:a16="http://schemas.microsoft.com/office/drawing/2014/main" id="{1BB0549B-9DEB-3E40-AB2C-3C5195F7F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30325"/>
            <a:ext cx="73914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582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AA14013E-8B0E-F946-9AE2-929BCB01C385}"/>
              </a:ext>
            </a:extLst>
          </p:cNvPr>
          <p:cNvSpPr>
            <a:spLocks noGrp="1"/>
          </p:cNvSpPr>
          <p:nvPr>
            <p:ph type="title"/>
          </p:nvPr>
        </p:nvSpPr>
        <p:spPr/>
        <p:txBody>
          <a:bodyPr/>
          <a:lstStyle/>
          <a:p>
            <a:r>
              <a:rPr lang="en-US" altLang="en-US"/>
              <a:t>Becoming an approved cancer treatment </a:t>
            </a:r>
          </a:p>
        </p:txBody>
      </p:sp>
      <p:sp>
        <p:nvSpPr>
          <p:cNvPr id="32770" name="Content Placeholder 2">
            <a:extLst>
              <a:ext uri="{FF2B5EF4-FFF2-40B4-BE49-F238E27FC236}">
                <a16:creationId xmlns:a16="http://schemas.microsoft.com/office/drawing/2014/main" id="{BF2D6654-1886-9E4E-A3A2-E5311CC04DD3}"/>
              </a:ext>
            </a:extLst>
          </p:cNvPr>
          <p:cNvSpPr>
            <a:spLocks noGrp="1"/>
          </p:cNvSpPr>
          <p:nvPr>
            <p:ph idx="1"/>
          </p:nvPr>
        </p:nvSpPr>
        <p:spPr/>
        <p:txBody>
          <a:bodyPr/>
          <a:lstStyle/>
          <a:p>
            <a:r>
              <a:rPr lang="en-US" altLang="en-US"/>
              <a:t>Before we move on…I realize we haven’t formerly discussed the actual process of a clinical trial.</a:t>
            </a:r>
          </a:p>
          <a:p>
            <a:endParaRPr lang="en-US" altLang="en-US"/>
          </a:p>
          <a:p>
            <a:r>
              <a:rPr lang="en-US" altLang="en-US"/>
              <a:t>Clinical trials may be approved if enough in vitro and animal model evidence suggests the agent may work in humans…</a:t>
            </a:r>
          </a:p>
          <a:p>
            <a:pPr lvl="1"/>
            <a:r>
              <a:rPr lang="en-US" altLang="en-US"/>
              <a:t>From lab bench to bedside….</a:t>
            </a:r>
          </a:p>
        </p:txBody>
      </p:sp>
    </p:spTree>
    <p:extLst>
      <p:ext uri="{BB962C8B-B14F-4D97-AF65-F5344CB8AC3E}">
        <p14:creationId xmlns:p14="http://schemas.microsoft.com/office/powerpoint/2010/main" val="385723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74B5A559-5268-DA4F-A843-51CE4A01CC9C}"/>
              </a:ext>
            </a:extLst>
          </p:cNvPr>
          <p:cNvSpPr>
            <a:spLocks noGrp="1"/>
          </p:cNvSpPr>
          <p:nvPr>
            <p:ph type="title"/>
          </p:nvPr>
        </p:nvSpPr>
        <p:spPr/>
        <p:txBody>
          <a:bodyPr/>
          <a:lstStyle/>
          <a:p>
            <a:r>
              <a:rPr lang="en-US" altLang="en-US"/>
              <a:t>Clinical trials</a:t>
            </a:r>
          </a:p>
        </p:txBody>
      </p:sp>
      <p:sp>
        <p:nvSpPr>
          <p:cNvPr id="3" name="Content Placeholder 2">
            <a:extLst>
              <a:ext uri="{FF2B5EF4-FFF2-40B4-BE49-F238E27FC236}">
                <a16:creationId xmlns:a16="http://schemas.microsoft.com/office/drawing/2014/main" id="{E97EA114-5A6E-D745-BC74-CFC0FF2F3241}"/>
              </a:ext>
            </a:extLst>
          </p:cNvPr>
          <p:cNvSpPr>
            <a:spLocks noGrp="1"/>
          </p:cNvSpPr>
          <p:nvPr>
            <p:ph idx="1"/>
          </p:nvPr>
        </p:nvSpPr>
        <p:spPr/>
        <p:txBody>
          <a:bodyPr/>
          <a:lstStyle/>
          <a:p>
            <a:pPr marL="0" indent="0">
              <a:buFont typeface="Arial" panose="020B0604020202020204" pitchFamily="34" charset="0"/>
              <a:buNone/>
              <a:defRPr/>
            </a:pPr>
            <a:r>
              <a:rPr lang="en-US" dirty="0"/>
              <a:t>Long-term</a:t>
            </a:r>
          </a:p>
          <a:p>
            <a:pPr>
              <a:defRPr/>
            </a:pPr>
            <a:r>
              <a:rPr lang="en-US" dirty="0"/>
              <a:t>Multiple discipline teams</a:t>
            </a:r>
          </a:p>
          <a:p>
            <a:pPr lvl="1">
              <a:defRPr/>
            </a:pPr>
            <a:r>
              <a:rPr lang="en-US" dirty="0"/>
              <a:t>Patient participants! </a:t>
            </a:r>
          </a:p>
          <a:p>
            <a:pPr lvl="1">
              <a:defRPr/>
            </a:pPr>
            <a:r>
              <a:rPr lang="en-US" dirty="0"/>
              <a:t>Physicians</a:t>
            </a:r>
          </a:p>
          <a:p>
            <a:pPr lvl="1">
              <a:defRPr/>
            </a:pPr>
            <a:r>
              <a:rPr lang="en-US" dirty="0"/>
              <a:t>Medical support—tests/imaging/health management</a:t>
            </a:r>
          </a:p>
          <a:p>
            <a:pPr lvl="1">
              <a:defRPr/>
            </a:pPr>
            <a:r>
              <a:rPr lang="en-US" dirty="0"/>
              <a:t>Data collection</a:t>
            </a:r>
          </a:p>
          <a:p>
            <a:pPr lvl="1">
              <a:defRPr/>
            </a:pPr>
            <a:r>
              <a:rPr lang="en-US" dirty="0"/>
              <a:t>Analysis</a:t>
            </a:r>
          </a:p>
        </p:txBody>
      </p:sp>
    </p:spTree>
    <p:extLst>
      <p:ext uri="{BB962C8B-B14F-4D97-AF65-F5344CB8AC3E}">
        <p14:creationId xmlns:p14="http://schemas.microsoft.com/office/powerpoint/2010/main" val="3716957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C772B530-3F35-454E-8C9E-1296718095E8}"/>
              </a:ext>
            </a:extLst>
          </p:cNvPr>
          <p:cNvSpPr>
            <a:spLocks noGrp="1"/>
          </p:cNvSpPr>
          <p:nvPr>
            <p:ph type="title"/>
          </p:nvPr>
        </p:nvSpPr>
        <p:spPr/>
        <p:txBody>
          <a:bodyPr/>
          <a:lstStyle/>
          <a:p>
            <a:r>
              <a:rPr lang="en-US" altLang="en-US"/>
              <a:t>Careful regulation		</a:t>
            </a:r>
          </a:p>
        </p:txBody>
      </p:sp>
      <p:sp>
        <p:nvSpPr>
          <p:cNvPr id="3" name="Content Placeholder 2">
            <a:extLst>
              <a:ext uri="{FF2B5EF4-FFF2-40B4-BE49-F238E27FC236}">
                <a16:creationId xmlns:a16="http://schemas.microsoft.com/office/drawing/2014/main" id="{C63A45D7-27DD-A64A-B993-7AFA00089B5B}"/>
              </a:ext>
            </a:extLst>
          </p:cNvPr>
          <p:cNvSpPr>
            <a:spLocks noGrp="1"/>
          </p:cNvSpPr>
          <p:nvPr>
            <p:ph idx="1"/>
          </p:nvPr>
        </p:nvSpPr>
        <p:spPr/>
        <p:txBody>
          <a:bodyPr/>
          <a:lstStyle/>
          <a:p>
            <a:pPr>
              <a:defRPr/>
            </a:pPr>
            <a:r>
              <a:rPr lang="en-US" dirty="0"/>
              <a:t>Information---many professionals involved in explaining purpose, methods, expected outcomes, risks.</a:t>
            </a:r>
          </a:p>
          <a:p>
            <a:pPr marL="0" indent="0">
              <a:buFont typeface="Arial" panose="020B0604020202020204" pitchFamily="34" charset="0"/>
              <a:buNone/>
              <a:defRPr/>
            </a:pPr>
            <a:endParaRPr lang="en-US" dirty="0"/>
          </a:p>
          <a:p>
            <a:pPr>
              <a:defRPr/>
            </a:pPr>
            <a:r>
              <a:rPr lang="en-US" dirty="0"/>
              <a:t>Informed consent</a:t>
            </a:r>
          </a:p>
          <a:p>
            <a:pPr>
              <a:defRPr/>
            </a:pPr>
            <a:r>
              <a:rPr lang="en-US" dirty="0"/>
              <a:t>Institutional review for human subjects</a:t>
            </a:r>
          </a:p>
          <a:p>
            <a:pPr lvl="1">
              <a:defRPr/>
            </a:pPr>
            <a:r>
              <a:rPr lang="en-US" dirty="0"/>
              <a:t>IRB approval</a:t>
            </a:r>
          </a:p>
          <a:p>
            <a:pPr marL="457200" lvl="1" indent="0">
              <a:buFont typeface="Arial" panose="020B0604020202020204" pitchFamily="34" charset="0"/>
              <a:buNone/>
              <a:defRPr/>
            </a:pPr>
            <a:endParaRPr lang="en-US" dirty="0"/>
          </a:p>
        </p:txBody>
      </p:sp>
    </p:spTree>
    <p:extLst>
      <p:ext uri="{BB962C8B-B14F-4D97-AF65-F5344CB8AC3E}">
        <p14:creationId xmlns:p14="http://schemas.microsoft.com/office/powerpoint/2010/main" val="542853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DCD7D4F8-A30D-274A-8AFD-9BFE5327D4FA}"/>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1F35D5FC-C6DF-E642-A868-F7E80BA8AB69}"/>
              </a:ext>
            </a:extLst>
          </p:cNvPr>
          <p:cNvSpPr>
            <a:spLocks noGrp="1"/>
          </p:cNvSpPr>
          <p:nvPr>
            <p:ph idx="1"/>
          </p:nvPr>
        </p:nvSpPr>
        <p:spPr>
          <a:xfrm>
            <a:off x="152400" y="1600200"/>
            <a:ext cx="8534400" cy="5029200"/>
          </a:xfrm>
        </p:spPr>
        <p:txBody>
          <a:bodyPr/>
          <a:lstStyle/>
          <a:p>
            <a:pPr>
              <a:defRPr/>
            </a:pPr>
            <a:r>
              <a:rPr lang="en-US" dirty="0"/>
              <a:t>It is essential to have evidence that the new drug/procedure is actually better than the current best practice, in some way. </a:t>
            </a:r>
          </a:p>
          <a:p>
            <a:pPr lvl="1">
              <a:defRPr/>
            </a:pPr>
            <a:r>
              <a:rPr lang="en-US" dirty="0"/>
              <a:t>Clinical trials must procure funding.</a:t>
            </a:r>
          </a:p>
          <a:p>
            <a:pPr lvl="2">
              <a:defRPr/>
            </a:pPr>
            <a:r>
              <a:rPr lang="en-US" dirty="0"/>
              <a:t>Government (NCI)</a:t>
            </a:r>
          </a:p>
          <a:p>
            <a:pPr lvl="2">
              <a:defRPr/>
            </a:pPr>
            <a:r>
              <a:rPr lang="en-US" dirty="0"/>
              <a:t>Pharmaceutical companies</a:t>
            </a:r>
          </a:p>
          <a:p>
            <a:pPr lvl="2">
              <a:defRPr/>
            </a:pPr>
            <a:r>
              <a:rPr lang="en-US" dirty="0"/>
              <a:t>Non-profit organizations</a:t>
            </a:r>
          </a:p>
          <a:p>
            <a:pPr lvl="2">
              <a:defRPr/>
            </a:pPr>
            <a:endParaRPr lang="en-US" dirty="0"/>
          </a:p>
          <a:p>
            <a:pPr marL="914400" lvl="2" indent="0">
              <a:buFont typeface="Arial" panose="020B0604020202020204" pitchFamily="34" charset="0"/>
              <a:buNone/>
              <a:defRPr/>
            </a:pPr>
            <a:r>
              <a:rPr lang="en-US" dirty="0"/>
              <a:t>*In the US, the Affordable Care Act mandates that insurance companies pay for normal patient care while under a clinical trial. </a:t>
            </a:r>
          </a:p>
          <a:p>
            <a:pPr lvl="2">
              <a:defRPr/>
            </a:pPr>
            <a:endParaRPr lang="en-US" dirty="0"/>
          </a:p>
        </p:txBody>
      </p:sp>
    </p:spTree>
    <p:extLst>
      <p:ext uri="{BB962C8B-B14F-4D97-AF65-F5344CB8AC3E}">
        <p14:creationId xmlns:p14="http://schemas.microsoft.com/office/powerpoint/2010/main" val="3727668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961B70FD-B7AA-5442-AD23-EF0595D81CD0}"/>
              </a:ext>
            </a:extLst>
          </p:cNvPr>
          <p:cNvSpPr>
            <a:spLocks noGrp="1"/>
          </p:cNvSpPr>
          <p:nvPr>
            <p:ph type="title"/>
          </p:nvPr>
        </p:nvSpPr>
        <p:spPr/>
        <p:txBody>
          <a:bodyPr/>
          <a:lstStyle/>
          <a:p>
            <a:r>
              <a:rPr lang="en-US" altLang="en-US"/>
              <a:t>Phase 0/I</a:t>
            </a:r>
          </a:p>
        </p:txBody>
      </p:sp>
      <p:sp>
        <p:nvSpPr>
          <p:cNvPr id="36866" name="Content Placeholder 2">
            <a:extLst>
              <a:ext uri="{FF2B5EF4-FFF2-40B4-BE49-F238E27FC236}">
                <a16:creationId xmlns:a16="http://schemas.microsoft.com/office/drawing/2014/main" id="{1A6DB64F-B29F-9843-8703-9AF26420F630}"/>
              </a:ext>
            </a:extLst>
          </p:cNvPr>
          <p:cNvSpPr>
            <a:spLocks noGrp="1"/>
          </p:cNvSpPr>
          <p:nvPr>
            <p:ph idx="1"/>
          </p:nvPr>
        </p:nvSpPr>
        <p:spPr>
          <a:xfrm>
            <a:off x="381000" y="1600200"/>
            <a:ext cx="8305800" cy="4876800"/>
          </a:xfrm>
        </p:spPr>
        <p:txBody>
          <a:bodyPr/>
          <a:lstStyle/>
          <a:p>
            <a:r>
              <a:rPr lang="en-US" altLang="en-US"/>
              <a:t>Safety of the drug/procedure</a:t>
            </a:r>
          </a:p>
          <a:p>
            <a:pPr lvl="1"/>
            <a:r>
              <a:rPr lang="en-US" altLang="en-US"/>
              <a:t>Research on safe doses—highest dose with no serious side effects</a:t>
            </a:r>
          </a:p>
          <a:p>
            <a:pPr lvl="1"/>
            <a:r>
              <a:rPr lang="en-US" altLang="en-US"/>
              <a:t>Dose timing and delivery</a:t>
            </a:r>
          </a:p>
          <a:p>
            <a:pPr lvl="1"/>
            <a:r>
              <a:rPr lang="en-US" altLang="en-US"/>
              <a:t>Observations of side effects</a:t>
            </a:r>
          </a:p>
          <a:p>
            <a:pPr lvl="1"/>
            <a:r>
              <a:rPr lang="en-US" altLang="en-US"/>
              <a:t>Testing for changes in effect of other drugs you may be taking.  Some monitoring of efficacy</a:t>
            </a:r>
          </a:p>
          <a:p>
            <a:pPr lvl="1"/>
            <a:endParaRPr lang="en-US" altLang="en-US"/>
          </a:p>
          <a:p>
            <a:pPr lvl="1"/>
            <a:r>
              <a:rPr lang="en-US" altLang="en-US"/>
              <a:t>Small number of volunteers (phase 0)…then more (20-80). Several months-1year</a:t>
            </a:r>
          </a:p>
        </p:txBody>
      </p:sp>
    </p:spTree>
    <p:extLst>
      <p:ext uri="{BB962C8B-B14F-4D97-AF65-F5344CB8AC3E}">
        <p14:creationId xmlns:p14="http://schemas.microsoft.com/office/powerpoint/2010/main" val="232796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97BE2286-C433-614B-A42D-E0C7C6DA9CF9}"/>
              </a:ext>
            </a:extLst>
          </p:cNvPr>
          <p:cNvSpPr>
            <a:spLocks noGrp="1"/>
          </p:cNvSpPr>
          <p:nvPr>
            <p:ph type="title"/>
          </p:nvPr>
        </p:nvSpPr>
        <p:spPr/>
        <p:txBody>
          <a:bodyPr/>
          <a:lstStyle/>
          <a:p>
            <a:r>
              <a:rPr lang="en-US" altLang="en-US"/>
              <a:t>Phase II </a:t>
            </a:r>
            <a:br>
              <a:rPr lang="en-US" altLang="en-US"/>
            </a:br>
            <a:r>
              <a:rPr lang="en-US" altLang="en-US"/>
              <a:t>(~70% of phase I move on)</a:t>
            </a:r>
          </a:p>
        </p:txBody>
      </p:sp>
      <p:sp>
        <p:nvSpPr>
          <p:cNvPr id="37890" name="Content Placeholder 2">
            <a:extLst>
              <a:ext uri="{FF2B5EF4-FFF2-40B4-BE49-F238E27FC236}">
                <a16:creationId xmlns:a16="http://schemas.microsoft.com/office/drawing/2014/main" id="{36588D9A-4A40-1C44-8329-410EF0818DFF}"/>
              </a:ext>
            </a:extLst>
          </p:cNvPr>
          <p:cNvSpPr>
            <a:spLocks noGrp="1"/>
          </p:cNvSpPr>
          <p:nvPr>
            <p:ph idx="1"/>
          </p:nvPr>
        </p:nvSpPr>
        <p:spPr/>
        <p:txBody>
          <a:bodyPr/>
          <a:lstStyle/>
          <a:p>
            <a:r>
              <a:rPr lang="en-US" altLang="en-US"/>
              <a:t>Continued monitoring of safety</a:t>
            </a:r>
          </a:p>
          <a:p>
            <a:r>
              <a:rPr lang="en-US" altLang="en-US"/>
              <a:t>Focus on Efficacy</a:t>
            </a:r>
          </a:p>
          <a:p>
            <a:r>
              <a:rPr lang="en-US" altLang="en-US"/>
              <a:t>Fine-tuning of dosage </a:t>
            </a:r>
          </a:p>
          <a:p>
            <a:r>
              <a:rPr lang="en-US" altLang="en-US"/>
              <a:t>Comparison to standard treatment(s) of the day</a:t>
            </a:r>
          </a:p>
        </p:txBody>
      </p:sp>
    </p:spTree>
    <p:extLst>
      <p:ext uri="{BB962C8B-B14F-4D97-AF65-F5344CB8AC3E}">
        <p14:creationId xmlns:p14="http://schemas.microsoft.com/office/powerpoint/2010/main" val="1488198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2808E0FD-E2CD-E246-9B92-B0BF30DA99FA}"/>
              </a:ext>
            </a:extLst>
          </p:cNvPr>
          <p:cNvSpPr>
            <a:spLocks noGrp="1"/>
          </p:cNvSpPr>
          <p:nvPr>
            <p:ph type="title"/>
          </p:nvPr>
        </p:nvSpPr>
        <p:spPr/>
        <p:txBody>
          <a:bodyPr/>
          <a:lstStyle/>
          <a:p>
            <a:r>
              <a:rPr lang="en-US" altLang="en-US"/>
              <a:t>Phase III</a:t>
            </a:r>
            <a:br>
              <a:rPr lang="en-US" altLang="en-US"/>
            </a:br>
            <a:r>
              <a:rPr lang="en-US" altLang="en-US" sz="3600"/>
              <a:t>(~30% move on from phase II)</a:t>
            </a:r>
          </a:p>
        </p:txBody>
      </p:sp>
      <p:sp>
        <p:nvSpPr>
          <p:cNvPr id="38914" name="Content Placeholder 2">
            <a:extLst>
              <a:ext uri="{FF2B5EF4-FFF2-40B4-BE49-F238E27FC236}">
                <a16:creationId xmlns:a16="http://schemas.microsoft.com/office/drawing/2014/main" id="{BC51F9A0-2799-4941-9715-344C10065722}"/>
              </a:ext>
            </a:extLst>
          </p:cNvPr>
          <p:cNvSpPr>
            <a:spLocks noGrp="1"/>
          </p:cNvSpPr>
          <p:nvPr>
            <p:ph idx="1"/>
          </p:nvPr>
        </p:nvSpPr>
        <p:spPr/>
        <p:txBody>
          <a:bodyPr/>
          <a:lstStyle/>
          <a:p>
            <a:r>
              <a:rPr lang="en-US" altLang="en-US"/>
              <a:t>True comparison of new drug/procedure to standard treatments.  Must be as safe and effective as standard treatment to move forward with the drug.</a:t>
            </a:r>
          </a:p>
          <a:p>
            <a:r>
              <a:rPr lang="en-US" altLang="en-US"/>
              <a:t>Requires careful controls—randomization of patients receiving the drug and those receiving the standard</a:t>
            </a:r>
          </a:p>
          <a:p>
            <a:r>
              <a:rPr lang="en-US" altLang="en-US"/>
              <a:t>Thousands of participants if possible—more rare side effects show up.</a:t>
            </a:r>
          </a:p>
        </p:txBody>
      </p:sp>
    </p:spTree>
    <p:extLst>
      <p:ext uri="{BB962C8B-B14F-4D97-AF65-F5344CB8AC3E}">
        <p14:creationId xmlns:p14="http://schemas.microsoft.com/office/powerpoint/2010/main" val="1332746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612AC0AE-44A5-2443-818F-6ACD05317F9B}"/>
              </a:ext>
            </a:extLst>
          </p:cNvPr>
          <p:cNvSpPr>
            <a:spLocks noGrp="1"/>
          </p:cNvSpPr>
          <p:nvPr>
            <p:ph type="title"/>
          </p:nvPr>
        </p:nvSpPr>
        <p:spPr/>
        <p:txBody>
          <a:bodyPr/>
          <a:lstStyle/>
          <a:p>
            <a:endParaRPr lang="en-US" altLang="en-US"/>
          </a:p>
        </p:txBody>
      </p:sp>
      <p:sp>
        <p:nvSpPr>
          <p:cNvPr id="39938" name="Content Placeholder 2">
            <a:extLst>
              <a:ext uri="{FF2B5EF4-FFF2-40B4-BE49-F238E27FC236}">
                <a16:creationId xmlns:a16="http://schemas.microsoft.com/office/drawing/2014/main" id="{EF9437D8-13A6-F647-8977-AE885AFE4E4B}"/>
              </a:ext>
            </a:extLst>
          </p:cNvPr>
          <p:cNvSpPr>
            <a:spLocks noGrp="1"/>
          </p:cNvSpPr>
          <p:nvPr>
            <p:ph idx="1"/>
          </p:nvPr>
        </p:nvSpPr>
        <p:spPr/>
        <p:txBody>
          <a:bodyPr/>
          <a:lstStyle/>
          <a:p>
            <a:r>
              <a:rPr lang="en-US" altLang="en-US"/>
              <a:t>Most Phase III trials are double-blind, meaning the participants and the clinicians and researchers don’t know which participants are receiving the new and standard drugs</a:t>
            </a:r>
          </a:p>
          <a:p>
            <a:endParaRPr lang="en-US" altLang="en-US"/>
          </a:p>
          <a:p>
            <a:r>
              <a:rPr lang="en-US" altLang="en-US"/>
              <a:t>No one should have expectations or bias in phase III.</a:t>
            </a:r>
          </a:p>
        </p:txBody>
      </p:sp>
    </p:spTree>
    <p:extLst>
      <p:ext uri="{BB962C8B-B14F-4D97-AF65-F5344CB8AC3E}">
        <p14:creationId xmlns:p14="http://schemas.microsoft.com/office/powerpoint/2010/main" val="127293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7296-37F6-8548-B0BB-22335CB5D874}"/>
              </a:ext>
            </a:extLst>
          </p:cNvPr>
          <p:cNvSpPr>
            <a:spLocks noGrp="1"/>
          </p:cNvSpPr>
          <p:nvPr>
            <p:ph type="title"/>
          </p:nvPr>
        </p:nvSpPr>
        <p:spPr/>
        <p:txBody>
          <a:bodyPr/>
          <a:lstStyle/>
          <a:p>
            <a:r>
              <a:rPr lang="en-US" dirty="0"/>
              <a:t>Where were we?</a:t>
            </a:r>
          </a:p>
        </p:txBody>
      </p:sp>
      <p:sp>
        <p:nvSpPr>
          <p:cNvPr id="3" name="Content Placeholder 2">
            <a:extLst>
              <a:ext uri="{FF2B5EF4-FFF2-40B4-BE49-F238E27FC236}">
                <a16:creationId xmlns:a16="http://schemas.microsoft.com/office/drawing/2014/main" id="{FD981743-5E49-A94D-9326-223AE1D00437}"/>
              </a:ext>
            </a:extLst>
          </p:cNvPr>
          <p:cNvSpPr>
            <a:spLocks noGrp="1"/>
          </p:cNvSpPr>
          <p:nvPr>
            <p:ph idx="1"/>
          </p:nvPr>
        </p:nvSpPr>
        <p:spPr>
          <a:xfrm>
            <a:off x="457200" y="1600200"/>
            <a:ext cx="8229600" cy="4983162"/>
          </a:xfrm>
        </p:spPr>
        <p:txBody>
          <a:bodyPr/>
          <a:lstStyle/>
          <a:p>
            <a:r>
              <a:rPr lang="en-US" dirty="0"/>
              <a:t>Most of what we’ve been talking about has focused on using immune system molecules or mechanisms to block signal transduction leading to accelerated proliferation, or to enhance killing of tumor cells</a:t>
            </a:r>
          </a:p>
          <a:p>
            <a:endParaRPr lang="en-US" dirty="0"/>
          </a:p>
          <a:p>
            <a:r>
              <a:rPr lang="en-US" dirty="0"/>
              <a:t> or helping the cancer patients own immune system target cancer cells.</a:t>
            </a:r>
          </a:p>
          <a:p>
            <a:endParaRPr lang="en-US" sz="2400" dirty="0"/>
          </a:p>
        </p:txBody>
      </p:sp>
    </p:spTree>
    <p:extLst>
      <p:ext uri="{BB962C8B-B14F-4D97-AF65-F5344CB8AC3E}">
        <p14:creationId xmlns:p14="http://schemas.microsoft.com/office/powerpoint/2010/main" val="1227820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CB44191B-E4A7-E64C-86A5-C3DDBF97F240}"/>
              </a:ext>
            </a:extLst>
          </p:cNvPr>
          <p:cNvSpPr>
            <a:spLocks noGrp="1"/>
          </p:cNvSpPr>
          <p:nvPr>
            <p:ph type="title"/>
          </p:nvPr>
        </p:nvSpPr>
        <p:spPr/>
        <p:txBody>
          <a:bodyPr/>
          <a:lstStyle/>
          <a:p>
            <a:r>
              <a:rPr lang="en-US" altLang="en-US"/>
              <a:t>Phase II and III groups/arms</a:t>
            </a:r>
          </a:p>
        </p:txBody>
      </p:sp>
      <p:sp>
        <p:nvSpPr>
          <p:cNvPr id="40962" name="Content Placeholder 2">
            <a:extLst>
              <a:ext uri="{FF2B5EF4-FFF2-40B4-BE49-F238E27FC236}">
                <a16:creationId xmlns:a16="http://schemas.microsoft.com/office/drawing/2014/main" id="{5D7FC684-2115-2148-8F3E-D4DF23C5D235}"/>
              </a:ext>
            </a:extLst>
          </p:cNvPr>
          <p:cNvSpPr>
            <a:spLocks noGrp="1"/>
          </p:cNvSpPr>
          <p:nvPr>
            <p:ph idx="1"/>
          </p:nvPr>
        </p:nvSpPr>
        <p:spPr>
          <a:xfrm>
            <a:off x="304800" y="1219200"/>
            <a:ext cx="8305800" cy="5334000"/>
          </a:xfrm>
        </p:spPr>
        <p:txBody>
          <a:bodyPr/>
          <a:lstStyle/>
          <a:p>
            <a:r>
              <a:rPr lang="en-US" altLang="en-US"/>
              <a:t>Participants may receive several types of treatments---so there can be several arms to a Phase III trial.</a:t>
            </a:r>
          </a:p>
          <a:p>
            <a:pPr lvl="1"/>
            <a:r>
              <a:rPr lang="en-US" altLang="en-US"/>
              <a:t>Experimental arm---getting new drug</a:t>
            </a:r>
          </a:p>
          <a:p>
            <a:pPr lvl="1"/>
            <a:r>
              <a:rPr lang="en-US" altLang="en-US"/>
              <a:t>Active comparison arm—getting old drug</a:t>
            </a:r>
          </a:p>
          <a:p>
            <a:pPr lvl="1"/>
            <a:r>
              <a:rPr lang="en-US" altLang="en-US"/>
              <a:t>Placebo comparison arm—getting inert/inactive compound—no drug activity</a:t>
            </a:r>
          </a:p>
          <a:p>
            <a:pPr lvl="1"/>
            <a:r>
              <a:rPr lang="en-US" altLang="en-US"/>
              <a:t>Sham/mock comparison arm---getting similar overall care/drug but contains no active form of experimental drug</a:t>
            </a:r>
          </a:p>
          <a:p>
            <a:pPr lvl="1"/>
            <a:r>
              <a:rPr lang="en-US" altLang="en-US"/>
              <a:t>No intervention arm</a:t>
            </a:r>
          </a:p>
          <a:p>
            <a:pPr lvl="1"/>
            <a:endParaRPr lang="en-US" altLang="en-US"/>
          </a:p>
        </p:txBody>
      </p:sp>
    </p:spTree>
    <p:extLst>
      <p:ext uri="{BB962C8B-B14F-4D97-AF65-F5344CB8AC3E}">
        <p14:creationId xmlns:p14="http://schemas.microsoft.com/office/powerpoint/2010/main" val="2587923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224EE298-0F1B-2F45-B550-8F9F18156CB1}"/>
              </a:ext>
            </a:extLst>
          </p:cNvPr>
          <p:cNvSpPr>
            <a:spLocks noGrp="1"/>
          </p:cNvSpPr>
          <p:nvPr>
            <p:ph type="title"/>
          </p:nvPr>
        </p:nvSpPr>
        <p:spPr/>
        <p:txBody>
          <a:bodyPr/>
          <a:lstStyle/>
          <a:p>
            <a:r>
              <a:rPr lang="en-US" altLang="en-US"/>
              <a:t>Phase IV—post approval	</a:t>
            </a:r>
            <a:br>
              <a:rPr lang="en-US" altLang="en-US"/>
            </a:br>
            <a:r>
              <a:rPr lang="en-US" altLang="en-US" sz="2400"/>
              <a:t>(25-30% of phase III—those that receive approval for general use of the new drug/procedure)</a:t>
            </a:r>
          </a:p>
        </p:txBody>
      </p:sp>
      <p:sp>
        <p:nvSpPr>
          <p:cNvPr id="41986" name="Content Placeholder 2">
            <a:extLst>
              <a:ext uri="{FF2B5EF4-FFF2-40B4-BE49-F238E27FC236}">
                <a16:creationId xmlns:a16="http://schemas.microsoft.com/office/drawing/2014/main" id="{AADF0385-4F89-B14A-AD98-26E4ACC2ABD0}"/>
              </a:ext>
            </a:extLst>
          </p:cNvPr>
          <p:cNvSpPr>
            <a:spLocks noGrp="1"/>
          </p:cNvSpPr>
          <p:nvPr>
            <p:ph idx="1"/>
          </p:nvPr>
        </p:nvSpPr>
        <p:spPr/>
        <p:txBody>
          <a:bodyPr/>
          <a:lstStyle/>
          <a:p>
            <a:r>
              <a:rPr lang="en-US" altLang="en-US"/>
              <a:t>Continued monitoring/comparison of the new drug.</a:t>
            </a:r>
          </a:p>
          <a:p>
            <a:r>
              <a:rPr lang="en-US" altLang="en-US"/>
              <a:t>Gain info on long-term safety and effectiveness</a:t>
            </a:r>
          </a:p>
          <a:p>
            <a:r>
              <a:rPr lang="en-US" altLang="en-US"/>
              <a:t>Begin to note resistance, if it occurs</a:t>
            </a:r>
          </a:p>
          <a:p>
            <a:r>
              <a:rPr lang="en-US" altLang="en-US"/>
              <a:t>May note off–target benefits of a drug</a:t>
            </a:r>
          </a:p>
        </p:txBody>
      </p:sp>
    </p:spTree>
    <p:extLst>
      <p:ext uri="{BB962C8B-B14F-4D97-AF65-F5344CB8AC3E}">
        <p14:creationId xmlns:p14="http://schemas.microsoft.com/office/powerpoint/2010/main" val="904261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019BE014-A7A6-F145-8E7F-260FE4F7DA10}"/>
              </a:ext>
            </a:extLst>
          </p:cNvPr>
          <p:cNvSpPr>
            <a:spLocks noGrp="1"/>
          </p:cNvSpPr>
          <p:nvPr>
            <p:ph type="title"/>
          </p:nvPr>
        </p:nvSpPr>
        <p:spPr/>
        <p:txBody>
          <a:bodyPr/>
          <a:lstStyle/>
          <a:p>
            <a:endParaRPr lang="en-US" altLang="en-US"/>
          </a:p>
        </p:txBody>
      </p:sp>
      <p:sp>
        <p:nvSpPr>
          <p:cNvPr id="43010" name="Content Placeholder 2">
            <a:extLst>
              <a:ext uri="{FF2B5EF4-FFF2-40B4-BE49-F238E27FC236}">
                <a16:creationId xmlns:a16="http://schemas.microsoft.com/office/drawing/2014/main" id="{DBFFCEDD-318E-E84A-A982-FB2568FD9C8C}"/>
              </a:ext>
            </a:extLst>
          </p:cNvPr>
          <p:cNvSpPr>
            <a:spLocks noGrp="1"/>
          </p:cNvSpPr>
          <p:nvPr>
            <p:ph idx="1"/>
          </p:nvPr>
        </p:nvSpPr>
        <p:spPr/>
        <p:txBody>
          <a:bodyPr/>
          <a:lstStyle/>
          <a:p>
            <a:r>
              <a:rPr lang="en-US" altLang="en-US"/>
              <a:t>With increased education and control over one’s own treatment, more people know about and seek out clinical trials.</a:t>
            </a:r>
          </a:p>
          <a:p>
            <a:endParaRPr lang="en-US" altLang="en-US"/>
          </a:p>
          <a:p>
            <a:r>
              <a:rPr lang="en-US" altLang="en-US">
                <a:hlinkClick r:id="rId2"/>
              </a:rPr>
              <a:t>https://clinicaltrials.gov/ct2/home</a:t>
            </a:r>
            <a:endParaRPr lang="en-US" altLang="en-US"/>
          </a:p>
          <a:p>
            <a:endParaRPr lang="en-US" altLang="en-US"/>
          </a:p>
        </p:txBody>
      </p:sp>
    </p:spTree>
    <p:extLst>
      <p:ext uri="{BB962C8B-B14F-4D97-AF65-F5344CB8AC3E}">
        <p14:creationId xmlns:p14="http://schemas.microsoft.com/office/powerpoint/2010/main" val="4163525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109528AC-EAFF-224F-93B5-18200B0EBED9}"/>
              </a:ext>
            </a:extLst>
          </p:cNvPr>
          <p:cNvSpPr>
            <a:spLocks noGrp="1"/>
          </p:cNvSpPr>
          <p:nvPr>
            <p:ph type="title"/>
          </p:nvPr>
        </p:nvSpPr>
        <p:spPr/>
        <p:txBody>
          <a:bodyPr/>
          <a:lstStyle/>
          <a:p>
            <a:r>
              <a:rPr lang="en-US" altLang="en-US"/>
              <a:t>Gleevec! </a:t>
            </a:r>
          </a:p>
        </p:txBody>
      </p:sp>
      <p:sp>
        <p:nvSpPr>
          <p:cNvPr id="44034" name="Content Placeholder 2">
            <a:extLst>
              <a:ext uri="{FF2B5EF4-FFF2-40B4-BE49-F238E27FC236}">
                <a16:creationId xmlns:a16="http://schemas.microsoft.com/office/drawing/2014/main" id="{B14C0CB1-30EC-5647-805D-C6E682AB8E4E}"/>
              </a:ext>
            </a:extLst>
          </p:cNvPr>
          <p:cNvSpPr>
            <a:spLocks noGrp="1"/>
          </p:cNvSpPr>
          <p:nvPr>
            <p:ph idx="1"/>
          </p:nvPr>
        </p:nvSpPr>
        <p:spPr>
          <a:xfrm>
            <a:off x="381000" y="1600200"/>
            <a:ext cx="8305800" cy="5181600"/>
          </a:xfrm>
        </p:spPr>
        <p:txBody>
          <a:bodyPr/>
          <a:lstStyle/>
          <a:p>
            <a:r>
              <a:rPr lang="en-US" altLang="en-US"/>
              <a:t>One of the all time fastest drugs to go from to bench to bedside.</a:t>
            </a:r>
          </a:p>
          <a:p>
            <a:r>
              <a:rPr lang="en-US" altLang="en-US"/>
              <a:t>~2.5 years after the compound was synthesized and chemically shown to bind to the BCR-ABL fusion protein. (Applied for its use as a drug)</a:t>
            </a:r>
          </a:p>
          <a:p>
            <a:r>
              <a:rPr lang="en-US" altLang="en-US"/>
              <a:t>Approved after 3 </a:t>
            </a:r>
            <a:r>
              <a:rPr lang="en-US" altLang="en-US" u="sng"/>
              <a:t>phase II </a:t>
            </a:r>
            <a:r>
              <a:rPr lang="en-US" altLang="en-US"/>
              <a:t>trials showed nearly 90% cure rate for CML in 2.5 months.  Placebo arm particiapnts were placed immediately into the experimental drug arm! </a:t>
            </a:r>
          </a:p>
        </p:txBody>
      </p:sp>
    </p:spTree>
    <p:extLst>
      <p:ext uri="{BB962C8B-B14F-4D97-AF65-F5344CB8AC3E}">
        <p14:creationId xmlns:p14="http://schemas.microsoft.com/office/powerpoint/2010/main" val="1995344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B6398-CBDC-8943-9303-AA0CEE826415}"/>
              </a:ext>
            </a:extLst>
          </p:cNvPr>
          <p:cNvSpPr>
            <a:spLocks noGrp="1"/>
          </p:cNvSpPr>
          <p:nvPr>
            <p:ph type="title"/>
          </p:nvPr>
        </p:nvSpPr>
        <p:spPr/>
        <p:txBody>
          <a:bodyPr/>
          <a:lstStyle/>
          <a:p>
            <a:r>
              <a:rPr lang="en-US" dirty="0"/>
              <a:t>Next time…</a:t>
            </a:r>
          </a:p>
        </p:txBody>
      </p:sp>
      <p:sp>
        <p:nvSpPr>
          <p:cNvPr id="3" name="Content Placeholder 2">
            <a:extLst>
              <a:ext uri="{FF2B5EF4-FFF2-40B4-BE49-F238E27FC236}">
                <a16:creationId xmlns:a16="http://schemas.microsoft.com/office/drawing/2014/main" id="{D8596FA6-0ACE-E54C-909A-ADA33617926C}"/>
              </a:ext>
            </a:extLst>
          </p:cNvPr>
          <p:cNvSpPr>
            <a:spLocks noGrp="1"/>
          </p:cNvSpPr>
          <p:nvPr>
            <p:ph idx="1"/>
          </p:nvPr>
        </p:nvSpPr>
        <p:spPr/>
        <p:txBody>
          <a:bodyPr/>
          <a:lstStyle/>
          <a:p>
            <a:r>
              <a:rPr lang="en-US" dirty="0"/>
              <a:t>We will discuss the rational design of the drug Gleevec.</a:t>
            </a:r>
          </a:p>
          <a:p>
            <a:endParaRPr lang="en-US" dirty="0"/>
          </a:p>
          <a:p>
            <a:endParaRPr lang="en-US" dirty="0"/>
          </a:p>
          <a:p>
            <a:endParaRPr lang="en-US" dirty="0"/>
          </a:p>
        </p:txBody>
      </p:sp>
    </p:spTree>
    <p:extLst>
      <p:ext uri="{BB962C8B-B14F-4D97-AF65-F5344CB8AC3E}">
        <p14:creationId xmlns:p14="http://schemas.microsoft.com/office/powerpoint/2010/main" val="3598597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4566-D32D-4E45-A256-1EE90EAE3015}"/>
              </a:ext>
            </a:extLst>
          </p:cNvPr>
          <p:cNvSpPr>
            <a:spLocks noGrp="1"/>
          </p:cNvSpPr>
          <p:nvPr>
            <p:ph type="title"/>
          </p:nvPr>
        </p:nvSpPr>
        <p:spPr/>
        <p:txBody>
          <a:bodyPr/>
          <a:lstStyle/>
          <a:p>
            <a:r>
              <a:rPr lang="en-US" dirty="0"/>
              <a:t>Adoptive cell transfer</a:t>
            </a:r>
          </a:p>
        </p:txBody>
      </p:sp>
      <p:sp>
        <p:nvSpPr>
          <p:cNvPr id="3" name="Content Placeholder 2">
            <a:extLst>
              <a:ext uri="{FF2B5EF4-FFF2-40B4-BE49-F238E27FC236}">
                <a16:creationId xmlns:a16="http://schemas.microsoft.com/office/drawing/2014/main" id="{F79568AA-F241-224A-8CBC-1879868699DC}"/>
              </a:ext>
            </a:extLst>
          </p:cNvPr>
          <p:cNvSpPr>
            <a:spLocks noGrp="1"/>
          </p:cNvSpPr>
          <p:nvPr>
            <p:ph idx="1"/>
          </p:nvPr>
        </p:nvSpPr>
        <p:spPr/>
        <p:txBody>
          <a:bodyPr/>
          <a:lstStyle/>
          <a:p>
            <a:r>
              <a:rPr lang="en-US" dirty="0"/>
              <a:t>TILs surrounding a person’s tumor can be grown and selected for best ability to attack tumor cells in vitro.</a:t>
            </a:r>
          </a:p>
          <a:p>
            <a:endParaRPr lang="en-US" dirty="0"/>
          </a:p>
          <a:p>
            <a:r>
              <a:rPr lang="en-US" dirty="0"/>
              <a:t>Then the most potent of these cells can be infused back into the patient-–with the hope that they will return to the tumor and kill many cells.  Fig 11-16</a:t>
            </a:r>
          </a:p>
        </p:txBody>
      </p:sp>
    </p:spTree>
    <p:extLst>
      <p:ext uri="{BB962C8B-B14F-4D97-AF65-F5344CB8AC3E}">
        <p14:creationId xmlns:p14="http://schemas.microsoft.com/office/powerpoint/2010/main" val="2716394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BCEF-45F3-0F4E-8688-435522446BA1}"/>
              </a:ext>
            </a:extLst>
          </p:cNvPr>
          <p:cNvSpPr>
            <a:spLocks noGrp="1"/>
          </p:cNvSpPr>
          <p:nvPr>
            <p:ph type="title"/>
          </p:nvPr>
        </p:nvSpPr>
        <p:spPr/>
        <p:txBody>
          <a:bodyPr/>
          <a:lstStyle/>
          <a:p>
            <a:r>
              <a:rPr lang="en-US" dirty="0"/>
              <a:t>Chimeric Antigen Receptor (CAR)</a:t>
            </a:r>
            <a:br>
              <a:rPr lang="en-US" dirty="0"/>
            </a:br>
            <a:r>
              <a:rPr lang="en-US" dirty="0"/>
              <a:t>CAR T-cells</a:t>
            </a:r>
          </a:p>
        </p:txBody>
      </p:sp>
      <p:sp>
        <p:nvSpPr>
          <p:cNvPr id="3" name="Content Placeholder 2">
            <a:extLst>
              <a:ext uri="{FF2B5EF4-FFF2-40B4-BE49-F238E27FC236}">
                <a16:creationId xmlns:a16="http://schemas.microsoft.com/office/drawing/2014/main" id="{1937DDA0-0B22-9B46-B1DD-8F44F8A3C29D}"/>
              </a:ext>
            </a:extLst>
          </p:cNvPr>
          <p:cNvSpPr>
            <a:spLocks noGrp="1"/>
          </p:cNvSpPr>
          <p:nvPr>
            <p:ph idx="1"/>
          </p:nvPr>
        </p:nvSpPr>
        <p:spPr/>
        <p:txBody>
          <a:bodyPr/>
          <a:lstStyle/>
          <a:p>
            <a:r>
              <a:rPr lang="en-US" dirty="0"/>
              <a:t>The T-cell then expresses a TCR that is part antibody antigen receptor site and part TCR.</a:t>
            </a:r>
          </a:p>
          <a:p>
            <a:endParaRPr lang="en-US" dirty="0"/>
          </a:p>
          <a:p>
            <a:r>
              <a:rPr lang="en-US" dirty="0"/>
              <a:t>It also included sequences that make the TCR function efficiently on it’s own without needing some of the other molecules on the T-cell surface.</a:t>
            </a:r>
          </a:p>
          <a:p>
            <a:endParaRPr lang="en-US" dirty="0"/>
          </a:p>
        </p:txBody>
      </p:sp>
    </p:spTree>
    <p:extLst>
      <p:ext uri="{BB962C8B-B14F-4D97-AF65-F5344CB8AC3E}">
        <p14:creationId xmlns:p14="http://schemas.microsoft.com/office/powerpoint/2010/main" val="316462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DE40A-C3A5-DF41-9611-542F9C160B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6EFEB7-E12A-7043-B3AA-A227E28A61D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00F8DAE-D9C0-9140-9B67-5AB63C885F88}"/>
              </a:ext>
            </a:extLst>
          </p:cNvPr>
          <p:cNvPicPr>
            <a:picLocks noChangeAspect="1"/>
          </p:cNvPicPr>
          <p:nvPr/>
        </p:nvPicPr>
        <p:blipFill>
          <a:blip r:embed="rId2"/>
          <a:stretch>
            <a:fillRect/>
          </a:stretch>
        </p:blipFill>
        <p:spPr>
          <a:xfrm>
            <a:off x="685801" y="457199"/>
            <a:ext cx="7853868" cy="5882579"/>
          </a:xfrm>
          <a:prstGeom prst="rect">
            <a:avLst/>
          </a:prstGeom>
        </p:spPr>
      </p:pic>
    </p:spTree>
    <p:extLst>
      <p:ext uri="{BB962C8B-B14F-4D97-AF65-F5344CB8AC3E}">
        <p14:creationId xmlns:p14="http://schemas.microsoft.com/office/powerpoint/2010/main" val="190581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7B8C-890F-DB4D-950F-E4B2A155C8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33147D-3A72-E544-AB5D-0AF4B180FAF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DD5DB01-764D-8942-BDD5-5CCCBE10BD29}"/>
              </a:ext>
            </a:extLst>
          </p:cNvPr>
          <p:cNvPicPr>
            <a:picLocks noChangeAspect="1"/>
          </p:cNvPicPr>
          <p:nvPr/>
        </p:nvPicPr>
        <p:blipFill>
          <a:blip r:embed="rId2"/>
          <a:stretch>
            <a:fillRect/>
          </a:stretch>
        </p:blipFill>
        <p:spPr>
          <a:xfrm>
            <a:off x="457200" y="403215"/>
            <a:ext cx="8153400" cy="6108660"/>
          </a:xfrm>
          <a:prstGeom prst="rect">
            <a:avLst/>
          </a:prstGeom>
        </p:spPr>
      </p:pic>
    </p:spTree>
    <p:extLst>
      <p:ext uri="{BB962C8B-B14F-4D97-AF65-F5344CB8AC3E}">
        <p14:creationId xmlns:p14="http://schemas.microsoft.com/office/powerpoint/2010/main" val="572182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1AFD-4634-9C45-A7D8-E818EF334AD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41CEE79-CA22-0748-B8D2-24A96A5FFFCD}"/>
              </a:ext>
            </a:extLst>
          </p:cNvPr>
          <p:cNvSpPr>
            <a:spLocks noGrp="1"/>
          </p:cNvSpPr>
          <p:nvPr>
            <p:ph idx="1"/>
          </p:nvPr>
        </p:nvSpPr>
        <p:spPr/>
        <p:txBody>
          <a:bodyPr/>
          <a:lstStyle/>
          <a:p>
            <a:r>
              <a:rPr lang="en-US" dirty="0"/>
              <a:t>Early use of CAR T-cells had SERIOUS side effects.  The administration of so many T-cells elicited an out of control immune response called a “Cytokine storm”.    </a:t>
            </a:r>
          </a:p>
          <a:p>
            <a:endParaRPr lang="en-US" dirty="0"/>
          </a:p>
          <a:p>
            <a:r>
              <a:rPr lang="en-US" dirty="0"/>
              <a:t>Nearly killed first recipients.  Now these responses are closely monitored and better controlled.</a:t>
            </a:r>
          </a:p>
        </p:txBody>
      </p:sp>
    </p:spTree>
    <p:extLst>
      <p:ext uri="{BB962C8B-B14F-4D97-AF65-F5344CB8AC3E}">
        <p14:creationId xmlns:p14="http://schemas.microsoft.com/office/powerpoint/2010/main" val="3488066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DC9E0-32AC-1B47-96A5-D5D0A12B20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711CE52-204F-2F45-A06E-8DFCA9F6B3DF}"/>
              </a:ext>
            </a:extLst>
          </p:cNvPr>
          <p:cNvSpPr>
            <a:spLocks noGrp="1"/>
          </p:cNvSpPr>
          <p:nvPr>
            <p:ph idx="1"/>
          </p:nvPr>
        </p:nvSpPr>
        <p:spPr/>
        <p:txBody>
          <a:bodyPr/>
          <a:lstStyle/>
          <a:p>
            <a:r>
              <a:rPr lang="en-US" dirty="0"/>
              <a:t>The pathogenicity of viruses like COVID-19 and the 1918/Spanish influenza pandemic is largely due to the hosts overblown immune response---due to massive release of cytokines---the cytokine storm. </a:t>
            </a:r>
          </a:p>
          <a:p>
            <a:endParaRPr lang="en-US" dirty="0"/>
          </a:p>
        </p:txBody>
      </p:sp>
    </p:spTree>
    <p:extLst>
      <p:ext uri="{BB962C8B-B14F-4D97-AF65-F5344CB8AC3E}">
        <p14:creationId xmlns:p14="http://schemas.microsoft.com/office/powerpoint/2010/main" val="20337730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6686</TotalTime>
  <Words>1231</Words>
  <Application>Microsoft Macintosh PowerPoint</Application>
  <PresentationFormat>On-screen Show (4:3)</PresentationFormat>
  <Paragraphs>133</Paragraphs>
  <Slides>34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Office Theme</vt:lpstr>
      <vt:lpstr>Cancer Biology Biol 445</vt:lpstr>
      <vt:lpstr>Announcements</vt:lpstr>
      <vt:lpstr>Where were we?</vt:lpstr>
      <vt:lpstr>Adoptive cell transfer</vt:lpstr>
      <vt:lpstr>Chimeric Antigen Receptor (CAR) CAR T-cells</vt:lpstr>
      <vt:lpstr>PowerPoint Presentation</vt:lpstr>
      <vt:lpstr>PowerPoint Presentation</vt:lpstr>
      <vt:lpstr>PowerPoint Presentation</vt:lpstr>
      <vt:lpstr>PowerPoint Presentation</vt:lpstr>
      <vt:lpstr>Therapeutic vaccines</vt:lpstr>
      <vt:lpstr>Methods?</vt:lpstr>
      <vt:lpstr>Recall this?....</vt:lpstr>
      <vt:lpstr>PowerPoint Presentation</vt:lpstr>
      <vt:lpstr>PowerPoint Presentation</vt:lpstr>
      <vt:lpstr>PowerPoint Presentation</vt:lpstr>
      <vt:lpstr>Modest efficacy…</vt:lpstr>
      <vt:lpstr>APC-based vaccines</vt:lpstr>
      <vt:lpstr>PowerPoint Presentation</vt:lpstr>
      <vt:lpstr>Adjuvants</vt:lpstr>
      <vt:lpstr>Prophylactic/preventative cancer vaccines</vt:lpstr>
      <vt:lpstr>Immune system manipulations</vt:lpstr>
      <vt:lpstr>Becoming an approved cancer treatment </vt:lpstr>
      <vt:lpstr>Clinical trials</vt:lpstr>
      <vt:lpstr>Careful regulation  </vt:lpstr>
      <vt:lpstr>PowerPoint Presentation</vt:lpstr>
      <vt:lpstr>Phase 0/I</vt:lpstr>
      <vt:lpstr>Phase II  (~70% of phase I move on)</vt:lpstr>
      <vt:lpstr>Phase III (~30% move on from phase II)</vt:lpstr>
      <vt:lpstr>PowerPoint Presentation</vt:lpstr>
      <vt:lpstr>Phase II and III groups/arms</vt:lpstr>
      <vt:lpstr>Phase IV—post approval  (25-30% of phase III—those that receive approval for general use of the new drug/procedure)</vt:lpstr>
      <vt:lpstr>PowerPoint Presentation</vt:lpstr>
      <vt:lpstr>Gleevec! </vt:lpstr>
      <vt:lpstr>Next time…</vt:lpstr>
    </vt:vector>
  </TitlesOfParts>
  <Company>CEANDSU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Biology Biol 445</dc:title>
  <dc:creator>Joe.Super</dc:creator>
  <cp:lastModifiedBy>Super, Heidi</cp:lastModifiedBy>
  <cp:revision>271</cp:revision>
  <cp:lastPrinted>2020-02-12T16:48:13Z</cp:lastPrinted>
  <dcterms:created xsi:type="dcterms:W3CDTF">2010-08-03T14:43:51Z</dcterms:created>
  <dcterms:modified xsi:type="dcterms:W3CDTF">2020-04-24T17:03:57Z</dcterms:modified>
</cp:coreProperties>
</file>